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411" r:id="rId2"/>
    <p:sldId id="361" r:id="rId3"/>
    <p:sldId id="412" r:id="rId4"/>
    <p:sldId id="362" r:id="rId5"/>
    <p:sldId id="363" r:id="rId6"/>
    <p:sldId id="364" r:id="rId7"/>
    <p:sldId id="365" r:id="rId8"/>
    <p:sldId id="382" r:id="rId9"/>
    <p:sldId id="383" r:id="rId10"/>
    <p:sldId id="384" r:id="rId11"/>
    <p:sldId id="385" r:id="rId12"/>
    <p:sldId id="366" r:id="rId13"/>
    <p:sldId id="367" r:id="rId14"/>
    <p:sldId id="368" r:id="rId15"/>
    <p:sldId id="369" r:id="rId16"/>
    <p:sldId id="370" r:id="rId17"/>
    <p:sldId id="371" r:id="rId18"/>
    <p:sldId id="389" r:id="rId19"/>
    <p:sldId id="390" r:id="rId20"/>
    <p:sldId id="391" r:id="rId21"/>
    <p:sldId id="392" r:id="rId22"/>
    <p:sldId id="393" r:id="rId23"/>
    <p:sldId id="394" r:id="rId24"/>
    <p:sldId id="396" r:id="rId25"/>
    <p:sldId id="397" r:id="rId26"/>
    <p:sldId id="398" r:id="rId27"/>
    <p:sldId id="404" r:id="rId28"/>
    <p:sldId id="401" r:id="rId29"/>
    <p:sldId id="403" r:id="rId30"/>
    <p:sldId id="405" r:id="rId31"/>
    <p:sldId id="406" r:id="rId32"/>
    <p:sldId id="407" r:id="rId33"/>
    <p:sldId id="409" r:id="rId34"/>
    <p:sldId id="41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494CBD"/>
    <a:srgbClr val="37AB45"/>
    <a:srgbClr val="0000FF"/>
    <a:srgbClr val="1DD1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39" autoAdjust="0"/>
    <p:restoredTop sz="94660"/>
  </p:normalViewPr>
  <p:slideViewPr>
    <p:cSldViewPr>
      <p:cViewPr>
        <p:scale>
          <a:sx n="100" d="100"/>
          <a:sy n="100" d="100"/>
        </p:scale>
        <p:origin x="-9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4" Type="http://schemas.openxmlformats.org/officeDocument/2006/relationships/image" Target="../media/image2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wmf"/><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AF78F2-F643-4A43-9A54-14F91B8BE36A}" type="datetimeFigureOut">
              <a:rPr lang="en-US" smtClean="0"/>
              <a:pPr/>
              <a:t>6/12/2014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9AA0EE-F3BF-44F0-BF8E-716140E07689}" type="slidenum">
              <a:rPr lang="en-US" smtClean="0"/>
              <a:pPr/>
              <a:t>‹#›</a:t>
            </a:fld>
            <a:endParaRPr lang="en-US"/>
          </a:p>
        </p:txBody>
      </p:sp>
    </p:spTree>
    <p:extLst>
      <p:ext uri="{BB962C8B-B14F-4D97-AF65-F5344CB8AC3E}">
        <p14:creationId xmlns:p14="http://schemas.microsoft.com/office/powerpoint/2010/main" val="1652715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84C93-1E2B-4D88-B582-798F1771D961}" type="datetimeFigureOut">
              <a:rPr lang="en-US" smtClean="0"/>
              <a:pPr/>
              <a:t>6/12/2014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313D64-482D-4677-91B8-23F117EA0C35}" type="slidenum">
              <a:rPr lang="en-US" smtClean="0"/>
              <a:pPr/>
              <a:t>‹#›</a:t>
            </a:fld>
            <a:endParaRPr lang="en-US"/>
          </a:p>
        </p:txBody>
      </p:sp>
    </p:spTree>
    <p:extLst>
      <p:ext uri="{BB962C8B-B14F-4D97-AF65-F5344CB8AC3E}">
        <p14:creationId xmlns:p14="http://schemas.microsoft.com/office/powerpoint/2010/main" val="3621671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DB39E4-7B45-4E31-8C28-DD43643E8491}"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2785233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B39E4-7B45-4E31-8C28-DD43643E8491}"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389735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B39E4-7B45-4E31-8C28-DD43643E8491}"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95613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DB39E4-7B45-4E31-8C28-DD43643E8491}"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217396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DB39E4-7B45-4E31-8C28-DD43643E8491}" type="datetimeFigureOut">
              <a:rPr lang="en-US" smtClean="0"/>
              <a:pPr/>
              <a:t>6/12/2014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2468173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DB39E4-7B45-4E31-8C28-DD43643E8491}"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81623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DB39E4-7B45-4E31-8C28-DD43643E8491}" type="datetimeFigureOut">
              <a:rPr lang="en-US" smtClean="0"/>
              <a:pPr/>
              <a:t>6/12/2014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289696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DB39E4-7B45-4E31-8C28-DD43643E8491}" type="datetimeFigureOut">
              <a:rPr lang="en-US" smtClean="0"/>
              <a:pPr/>
              <a:t>6/12/2014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49058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B39E4-7B45-4E31-8C28-DD43643E8491}" type="datetimeFigureOut">
              <a:rPr lang="en-US" smtClean="0"/>
              <a:pPr/>
              <a:t>6/12/2014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81276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DB39E4-7B45-4E31-8C28-DD43643E8491}"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227441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DB39E4-7B45-4E31-8C28-DD43643E8491}" type="datetimeFigureOut">
              <a:rPr lang="en-US" smtClean="0"/>
              <a:pPr/>
              <a:t>6/12/2014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66BE93-03DE-4A5A-A717-BD5EF337D342}" type="slidenum">
              <a:rPr lang="en-US" smtClean="0"/>
              <a:pPr/>
              <a:t>‹#›</a:t>
            </a:fld>
            <a:endParaRPr lang="en-US"/>
          </a:p>
        </p:txBody>
      </p:sp>
    </p:spTree>
    <p:extLst>
      <p:ext uri="{BB962C8B-B14F-4D97-AF65-F5344CB8AC3E}">
        <p14:creationId xmlns:p14="http://schemas.microsoft.com/office/powerpoint/2010/main" val="4111038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DB39E4-7B45-4E31-8C28-DD43643E8491}" type="datetimeFigureOut">
              <a:rPr lang="en-US" smtClean="0"/>
              <a:pPr/>
              <a:t>6/12/2014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6BE93-03DE-4A5A-A717-BD5EF337D342}" type="slidenum">
              <a:rPr lang="en-US" smtClean="0"/>
              <a:pPr/>
              <a:t>‹#›</a:t>
            </a:fld>
            <a:endParaRPr lang="en-US"/>
          </a:p>
        </p:txBody>
      </p:sp>
    </p:spTree>
    <p:extLst>
      <p:ext uri="{BB962C8B-B14F-4D97-AF65-F5344CB8AC3E}">
        <p14:creationId xmlns:p14="http://schemas.microsoft.com/office/powerpoint/2010/main" val="2778857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3.wmf"/><Relationship Id="rId5" Type="http://schemas.openxmlformats.org/officeDocument/2006/relationships/oleObject" Target="../embeddings/oleObject14.bin"/><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6.xml"/><Relationship Id="rId1" Type="http://schemas.openxmlformats.org/officeDocument/2006/relationships/vmlDrawing" Target="../drawings/vmlDrawing13.vml"/><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20.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image" Target="../media/image20.wmf"/><Relationship Id="rId5" Type="http://schemas.openxmlformats.org/officeDocument/2006/relationships/oleObject" Target="../embeddings/oleObject21.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3.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3.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5.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6.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image" Target="../media/image2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8.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7.wmf"/><Relationship Id="rId5" Type="http://schemas.openxmlformats.org/officeDocument/2006/relationships/oleObject" Target="../embeddings/oleObject9.bin"/><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Expenditure Minimization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98675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smtClean="0"/>
              <a:t>Comparative Statics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870749714"/>
              </p:ext>
            </p:extLst>
          </p:nvPr>
        </p:nvGraphicFramePr>
        <p:xfrm>
          <a:off x="2586038" y="1143000"/>
          <a:ext cx="4014787" cy="5143500"/>
        </p:xfrm>
        <a:graphic>
          <a:graphicData uri="http://schemas.openxmlformats.org/presentationml/2006/ole">
            <mc:AlternateContent xmlns:mc="http://schemas.openxmlformats.org/markup-compatibility/2006">
              <mc:Choice xmlns:v="urn:schemas-microsoft-com:vml" Requires="v">
                <p:oleObj spid="_x0000_s160833" name="Equation" r:id="rId3" imgW="4978080" imgH="6375240" progId="Equation.DSMT4">
                  <p:embed/>
                </p:oleObj>
              </mc:Choice>
              <mc:Fallback>
                <p:oleObj name="Equation" r:id="rId3" imgW="4978080" imgH="6375240" progId="Equation.DSMT4">
                  <p:embed/>
                  <p:pic>
                    <p:nvPicPr>
                      <p:cNvPr id="0"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86038" y="1143000"/>
                        <a:ext cx="4014787" cy="5143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5191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1143000"/>
          </a:xfrm>
        </p:spPr>
        <p:txBody>
          <a:bodyPr>
            <a:noAutofit/>
          </a:bodyPr>
          <a:lstStyle/>
          <a:p>
            <a:pPr>
              <a:defRPr/>
            </a:pPr>
            <a:r>
              <a:rPr lang="en-US" sz="3600" dirty="0"/>
              <a:t>Comparative </a:t>
            </a:r>
            <a:r>
              <a:rPr lang="en-US" sz="3600" dirty="0" smtClean="0"/>
              <a:t>Statics: Effect </a:t>
            </a:r>
            <a:r>
              <a:rPr lang="en-US" sz="3600" dirty="0"/>
              <a:t>of a change in </a:t>
            </a:r>
            <a:r>
              <a:rPr lang="en-US" sz="3600" dirty="0" err="1"/>
              <a:t>p</a:t>
            </a:r>
            <a:r>
              <a:rPr lang="en-US" sz="3600" baseline="-25000" dirty="0" err="1"/>
              <a:t>x</a:t>
            </a:r>
            <a:r>
              <a:rPr lang="en-US" sz="3600" dirty="0"/>
              <a:t/>
            </a:r>
            <a:br>
              <a:rPr lang="en-US" sz="3600" dirty="0"/>
            </a:br>
            <a:r>
              <a:rPr lang="en-US" sz="3600" dirty="0"/>
              <a:t>Put </a:t>
            </a:r>
            <a:r>
              <a:rPr lang="en-US" sz="3600" dirty="0" smtClean="0"/>
              <a:t>in Matrix Notation</a:t>
            </a:r>
            <a:endParaRPr lang="en-US" sz="3600" dirty="0"/>
          </a:p>
        </p:txBody>
      </p:sp>
      <p:sp>
        <p:nvSpPr>
          <p:cNvPr id="69635" name="Content Placeholder 2"/>
          <p:cNvSpPr>
            <a:spLocks noGrp="1"/>
          </p:cNvSpPr>
          <p:nvPr>
            <p:ph idx="1"/>
          </p:nvPr>
        </p:nvSpPr>
        <p:spPr>
          <a:xfrm>
            <a:off x="304800" y="1295400"/>
            <a:ext cx="8305800" cy="533400"/>
          </a:xfrm>
        </p:spPr>
        <p:txBody>
          <a:bodyPr>
            <a:normAutofit fontScale="92500" lnSpcReduction="10000"/>
          </a:bodyPr>
          <a:lstStyle/>
          <a:p>
            <a:pPr eaLnBrk="1" hangingPunct="1"/>
            <a:r>
              <a:rPr lang="en-US" dirty="0" smtClean="0"/>
              <a:t>Solve for </a:t>
            </a:r>
          </a:p>
        </p:txBody>
      </p:sp>
      <p:graphicFrame>
        <p:nvGraphicFramePr>
          <p:cNvPr id="69636" name="Object 3"/>
          <p:cNvGraphicFramePr>
            <a:graphicFrameLocks noChangeAspect="1"/>
          </p:cNvGraphicFramePr>
          <p:nvPr>
            <p:extLst>
              <p:ext uri="{D42A27DB-BD31-4B8C-83A1-F6EECF244321}">
                <p14:modId xmlns:p14="http://schemas.microsoft.com/office/powerpoint/2010/main" val="3613618264"/>
              </p:ext>
            </p:extLst>
          </p:nvPr>
        </p:nvGraphicFramePr>
        <p:xfrm>
          <a:off x="1295400" y="1981200"/>
          <a:ext cx="7391400" cy="4740270"/>
        </p:xfrm>
        <a:graphic>
          <a:graphicData uri="http://schemas.openxmlformats.org/presentationml/2006/ole">
            <mc:AlternateContent xmlns:mc="http://schemas.openxmlformats.org/markup-compatibility/2006">
              <mc:Choice xmlns:v="urn:schemas-microsoft-com:vml" Requires="v">
                <p:oleObj spid="_x0000_s161922" name="Equation" r:id="rId3" imgW="7683480" imgH="4927320" progId="Equation.DSMT4">
                  <p:embed/>
                </p:oleObj>
              </mc:Choice>
              <mc:Fallback>
                <p:oleObj name="Equation" r:id="rId3" imgW="7683480" imgH="4927320" progId="Equation.DSMT4">
                  <p:embed/>
                  <p:pic>
                    <p:nvPicPr>
                      <p:cNvPr id="0" name="Picture 1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981200"/>
                        <a:ext cx="7391400" cy="47402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9637" name="Object 4"/>
          <p:cNvGraphicFramePr>
            <a:graphicFrameLocks noChangeAspect="1"/>
          </p:cNvGraphicFramePr>
          <p:nvPr>
            <p:extLst>
              <p:ext uri="{D42A27DB-BD31-4B8C-83A1-F6EECF244321}">
                <p14:modId xmlns:p14="http://schemas.microsoft.com/office/powerpoint/2010/main" val="2903561492"/>
              </p:ext>
            </p:extLst>
          </p:nvPr>
        </p:nvGraphicFramePr>
        <p:xfrm>
          <a:off x="2209800" y="1295400"/>
          <a:ext cx="641350" cy="929958"/>
        </p:xfrm>
        <a:graphic>
          <a:graphicData uri="http://schemas.openxmlformats.org/presentationml/2006/ole">
            <mc:AlternateContent xmlns:mc="http://schemas.openxmlformats.org/markup-compatibility/2006">
              <mc:Choice xmlns:v="urn:schemas-microsoft-com:vml" Requires="v">
                <p:oleObj spid="_x0000_s161923" name="Equation" r:id="rId5" imgW="508000" imgH="736600" progId="Equation.DSMT4">
                  <p:embed/>
                </p:oleObj>
              </mc:Choice>
              <mc:Fallback>
                <p:oleObj name="Equation" r:id="rId5" imgW="508000" imgH="736600" progId="Equation.DSMT4">
                  <p:embed/>
                  <p:pic>
                    <p:nvPicPr>
                      <p:cNvPr id="0" name="Picture 1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09800" y="1295400"/>
                        <a:ext cx="641350" cy="9299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9827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Expenditure Minimization: Example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531120715"/>
              </p:ext>
            </p:extLst>
          </p:nvPr>
        </p:nvGraphicFramePr>
        <p:xfrm>
          <a:off x="1206500" y="1333500"/>
          <a:ext cx="5626100" cy="4826000"/>
        </p:xfrm>
        <a:graphic>
          <a:graphicData uri="http://schemas.openxmlformats.org/presentationml/2006/ole">
            <mc:AlternateContent xmlns:mc="http://schemas.openxmlformats.org/markup-compatibility/2006">
              <mc:Choice xmlns:v="urn:schemas-microsoft-com:vml" Requires="v">
                <p:oleObj spid="_x0000_s145468" name="Equation" r:id="rId3" imgW="5626080" imgH="4825800" progId="Equation.DSMT4">
                  <p:embed/>
                </p:oleObj>
              </mc:Choice>
              <mc:Fallback>
                <p:oleObj name="Equation" r:id="rId3" imgW="5626080" imgH="4825800" progId="Equation.DSMT4">
                  <p:embed/>
                  <p:pic>
                    <p:nvPicPr>
                      <p:cNvPr id="0"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6500" y="1333500"/>
                        <a:ext cx="5626100" cy="4826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14961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Minimization</a:t>
            </a:r>
            <a:endParaRPr lang="en-US" dirty="0"/>
          </a:p>
        </p:txBody>
      </p:sp>
      <p:sp>
        <p:nvSpPr>
          <p:cNvPr id="3" name="Content Placeholder 2"/>
          <p:cNvSpPr>
            <a:spLocks noGrp="1"/>
          </p:cNvSpPr>
          <p:nvPr>
            <p:ph idx="1"/>
          </p:nvPr>
        </p:nvSpPr>
        <p:spPr>
          <a:xfrm>
            <a:off x="457200" y="1447800"/>
            <a:ext cx="8229600" cy="4678363"/>
          </a:xfrm>
        </p:spPr>
        <p:txBody>
          <a:bodyPr/>
          <a:lstStyle/>
          <a:p>
            <a:r>
              <a:rPr lang="en-US" dirty="0" smtClean="0"/>
              <a:t>Combining with</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35510386"/>
              </p:ext>
            </p:extLst>
          </p:nvPr>
        </p:nvGraphicFramePr>
        <p:xfrm>
          <a:off x="1066800" y="2368550"/>
          <a:ext cx="5099050" cy="2138363"/>
        </p:xfrm>
        <a:graphic>
          <a:graphicData uri="http://schemas.openxmlformats.org/presentationml/2006/ole">
            <mc:AlternateContent xmlns:mc="http://schemas.openxmlformats.org/markup-compatibility/2006">
              <mc:Choice xmlns:v="urn:schemas-microsoft-com:vml" Requires="v">
                <p:oleObj spid="_x0000_s146492" name="Equation" r:id="rId3" imgW="4749480" imgH="1993680" progId="Equation.DSMT4">
                  <p:embed/>
                </p:oleObj>
              </mc:Choice>
              <mc:Fallback>
                <p:oleObj name="Equation" r:id="rId3" imgW="4749480" imgH="1993680" progId="Equation.DSMT4">
                  <p:embed/>
                  <p:pic>
                    <p:nvPicPr>
                      <p:cNvPr id="0"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368550"/>
                        <a:ext cx="5099050" cy="2138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64462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Minimization</a:t>
            </a:r>
            <a:endParaRPr lang="en-US" dirty="0"/>
          </a:p>
        </p:txBody>
      </p:sp>
      <p:sp>
        <p:nvSpPr>
          <p:cNvPr id="3" name="Content Placeholder 2"/>
          <p:cNvSpPr>
            <a:spLocks noGrp="1"/>
          </p:cNvSpPr>
          <p:nvPr>
            <p:ph idx="1"/>
          </p:nvPr>
        </p:nvSpPr>
        <p:spPr>
          <a:xfrm>
            <a:off x="152400" y="1600200"/>
            <a:ext cx="8839200" cy="4525963"/>
          </a:xfrm>
        </p:spPr>
        <p:txBody>
          <a:bodyPr>
            <a:normAutofit/>
          </a:bodyPr>
          <a:lstStyle/>
          <a:p>
            <a:r>
              <a:rPr lang="en-US" dirty="0" smtClean="0"/>
              <a:t>Expenditure Function</a:t>
            </a:r>
          </a:p>
          <a:p>
            <a:endParaRPr lang="en-US" dirty="0"/>
          </a:p>
          <a:p>
            <a:endParaRPr lang="en-US" dirty="0" smtClean="0"/>
          </a:p>
          <a:p>
            <a:endParaRPr lang="en-US" dirty="0"/>
          </a:p>
          <a:p>
            <a:endParaRPr lang="en-US" dirty="0" smtClean="0"/>
          </a:p>
          <a:p>
            <a:r>
              <a:rPr lang="en-US" dirty="0" smtClean="0"/>
              <a:t>And solving this for U would yield U</a:t>
            </a:r>
            <a:r>
              <a:rPr lang="en-US" baseline="30000" dirty="0" smtClean="0"/>
              <a:t>*</a:t>
            </a:r>
            <a:r>
              <a:rPr lang="en-US" dirty="0" smtClean="0"/>
              <a:t> = V</a:t>
            </a:r>
            <a:r>
              <a:rPr lang="en-US" baseline="30000" dirty="0"/>
              <a:t> *</a:t>
            </a:r>
            <a:r>
              <a:rPr lang="en-US" dirty="0" smtClean="0"/>
              <a:t>(</a:t>
            </a:r>
            <a:r>
              <a:rPr lang="en-US" dirty="0" err="1" smtClean="0"/>
              <a:t>p</a:t>
            </a:r>
            <a:r>
              <a:rPr lang="en-US" baseline="-25000" dirty="0" err="1" smtClean="0"/>
              <a:t>x</a:t>
            </a:r>
            <a:r>
              <a:rPr lang="en-US" dirty="0" err="1" smtClean="0"/>
              <a:t>,p</a:t>
            </a:r>
            <a:r>
              <a:rPr lang="en-US" baseline="-25000" dirty="0" err="1" smtClean="0"/>
              <a:t>y</a:t>
            </a:r>
            <a:r>
              <a:rPr lang="en-US" dirty="0" err="1" smtClean="0"/>
              <a:t>,M</a:t>
            </a:r>
            <a:r>
              <a:rPr lang="en-US" dirty="0" smtClean="0"/>
              <a: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01828434"/>
              </p:ext>
            </p:extLst>
          </p:nvPr>
        </p:nvGraphicFramePr>
        <p:xfrm>
          <a:off x="1470025" y="2462213"/>
          <a:ext cx="4325938" cy="1654175"/>
        </p:xfrm>
        <a:graphic>
          <a:graphicData uri="http://schemas.openxmlformats.org/presentationml/2006/ole">
            <mc:AlternateContent xmlns:mc="http://schemas.openxmlformats.org/markup-compatibility/2006">
              <mc:Choice xmlns:v="urn:schemas-microsoft-com:vml" Requires="v">
                <p:oleObj spid="_x0000_s147517" name="Equation" r:id="rId3" imgW="4025880" imgH="1549080" progId="Equation.DSMT4">
                  <p:embed/>
                </p:oleObj>
              </mc:Choice>
              <mc:Fallback>
                <p:oleObj name="Equation" r:id="rId3" imgW="4025880" imgH="1549080" progId="Equation.DSMT4">
                  <p:embed/>
                  <p:pic>
                    <p:nvPicPr>
                      <p:cNvPr id="0" name="Picture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0025" y="2462213"/>
                        <a:ext cx="4325938" cy="1654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54632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idx="1"/>
          </p:nvPr>
        </p:nvSpPr>
        <p:spPr>
          <a:xfrm>
            <a:off x="685800" y="1752600"/>
            <a:ext cx="7924800" cy="4724400"/>
          </a:xfrm>
        </p:spPr>
        <p:txBody>
          <a:bodyPr>
            <a:normAutofit fontScale="92500" lnSpcReduction="10000"/>
          </a:bodyPr>
          <a:lstStyle/>
          <a:p>
            <a:r>
              <a:rPr lang="en-US" dirty="0"/>
              <a:t>Homogeneity</a:t>
            </a:r>
          </a:p>
          <a:p>
            <a:pPr lvl="1"/>
            <a:r>
              <a:rPr lang="en-US" dirty="0"/>
              <a:t>a doubling of all prices will precisely double the value of required expenditures</a:t>
            </a:r>
          </a:p>
          <a:p>
            <a:pPr lvl="2"/>
            <a:r>
              <a:rPr lang="en-US" dirty="0"/>
              <a:t>homogeneous of degree one</a:t>
            </a:r>
          </a:p>
          <a:p>
            <a:r>
              <a:rPr lang="en-US" dirty="0" err="1"/>
              <a:t>Nondecreasing</a:t>
            </a:r>
            <a:r>
              <a:rPr lang="en-US" dirty="0"/>
              <a:t> in prices</a:t>
            </a:r>
          </a:p>
          <a:p>
            <a:pPr lvl="1"/>
            <a:r>
              <a:rPr lang="en-US" dirty="0">
                <a:sym typeface="Symbol" pitchFamily="18" charset="2"/>
              </a:rPr>
              <a:t></a:t>
            </a:r>
            <a:r>
              <a:rPr lang="en-US" dirty="0" smtClean="0">
                <a:sym typeface="Symbol" pitchFamily="18" charset="2"/>
              </a:rPr>
              <a:t>E</a:t>
            </a:r>
            <a:r>
              <a:rPr lang="en-US" baseline="30000" dirty="0" smtClean="0">
                <a:sym typeface="Symbol" pitchFamily="18" charset="2"/>
              </a:rPr>
              <a:t>*</a:t>
            </a:r>
            <a:r>
              <a:rPr lang="en-US" dirty="0" smtClean="0">
                <a:sym typeface="Symbol" pitchFamily="18" charset="2"/>
              </a:rPr>
              <a:t>/</a:t>
            </a:r>
            <a:r>
              <a:rPr lang="en-US" dirty="0">
                <a:sym typeface="Symbol" pitchFamily="18" charset="2"/>
              </a:rPr>
              <a:t>p</a:t>
            </a:r>
            <a:r>
              <a:rPr lang="en-US" baseline="-25000" dirty="0">
                <a:sym typeface="Symbol" pitchFamily="18" charset="2"/>
              </a:rPr>
              <a:t>i</a:t>
            </a:r>
            <a:r>
              <a:rPr lang="en-US" dirty="0">
                <a:sym typeface="Symbol" pitchFamily="18" charset="2"/>
              </a:rPr>
              <a:t>  0 for every good, </a:t>
            </a:r>
            <a:r>
              <a:rPr lang="en-US" dirty="0" err="1">
                <a:sym typeface="Symbol" pitchFamily="18" charset="2"/>
              </a:rPr>
              <a:t>i</a:t>
            </a:r>
            <a:endParaRPr lang="en-US" dirty="0">
              <a:sym typeface="Symbol" pitchFamily="18" charset="2"/>
            </a:endParaRPr>
          </a:p>
          <a:p>
            <a:r>
              <a:rPr lang="en-US" dirty="0">
                <a:sym typeface="Symbol" pitchFamily="18" charset="2"/>
              </a:rPr>
              <a:t>Concave in </a:t>
            </a:r>
            <a:r>
              <a:rPr lang="en-US" dirty="0" smtClean="0">
                <a:sym typeface="Symbol" pitchFamily="18" charset="2"/>
              </a:rPr>
              <a:t>prices</a:t>
            </a:r>
          </a:p>
          <a:p>
            <a:pPr lvl="1"/>
            <a:r>
              <a:rPr lang="en-US" dirty="0" smtClean="0">
                <a:sym typeface="Symbol" pitchFamily="18" charset="2"/>
              </a:rPr>
              <a:t>When the price of one good rises, consumers respond by consuming less of that good and more of other goods. Therefore, expenditure will not rise proportionally with the price of one good.</a:t>
            </a:r>
            <a:endParaRPr lang="en-US" dirty="0">
              <a:sym typeface="Symbol" pitchFamily="18" charset="2"/>
            </a:endParaRPr>
          </a:p>
        </p:txBody>
      </p:sp>
      <p:sp>
        <p:nvSpPr>
          <p:cNvPr id="212994" name="Rectangle 2"/>
          <p:cNvSpPr>
            <a:spLocks noGrp="1" noChangeArrowheads="1"/>
          </p:cNvSpPr>
          <p:nvPr>
            <p:ph type="title"/>
          </p:nvPr>
        </p:nvSpPr>
        <p:spPr>
          <a:xfrm>
            <a:off x="685800" y="381000"/>
            <a:ext cx="7772400" cy="1371600"/>
          </a:xfrm>
        </p:spPr>
        <p:txBody>
          <a:bodyPr/>
          <a:lstStyle/>
          <a:p>
            <a:pPr>
              <a:lnSpc>
                <a:spcPct val="80000"/>
              </a:lnSpc>
            </a:pPr>
            <a:r>
              <a:rPr lang="en-US" dirty="0"/>
              <a:t>Properties of Expenditure Functions</a:t>
            </a:r>
          </a:p>
        </p:txBody>
      </p:sp>
    </p:spTree>
    <p:extLst>
      <p:ext uri="{BB962C8B-B14F-4D97-AF65-F5344CB8AC3E}">
        <p14:creationId xmlns:p14="http://schemas.microsoft.com/office/powerpoint/2010/main" val="4257595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5" name="Arc 9"/>
          <p:cNvSpPr>
            <a:spLocks/>
          </p:cNvSpPr>
          <p:nvPr/>
        </p:nvSpPr>
        <p:spPr bwMode="auto">
          <a:xfrm rot="16200000">
            <a:off x="3044825" y="4211638"/>
            <a:ext cx="1447800" cy="15922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5D0D8F"/>
            </a:solidFill>
            <a:round/>
            <a:headEnd/>
            <a:tailEnd/>
          </a:ln>
          <a:effectLst/>
        </p:spPr>
        <p:txBody>
          <a:bodyPr anchor="ctr">
            <a:spAutoFit/>
          </a:bodyPr>
          <a:lstStyle/>
          <a:p>
            <a:endParaRPr lang="en-US"/>
          </a:p>
        </p:txBody>
      </p:sp>
      <p:sp>
        <p:nvSpPr>
          <p:cNvPr id="214026" name="Text Box 10"/>
          <p:cNvSpPr txBox="1">
            <a:spLocks noChangeArrowheads="1"/>
          </p:cNvSpPr>
          <p:nvPr/>
        </p:nvSpPr>
        <p:spPr bwMode="auto">
          <a:xfrm>
            <a:off x="4524375" y="4040188"/>
            <a:ext cx="1079500" cy="338138"/>
          </a:xfrm>
          <a:prstGeom prst="rect">
            <a:avLst/>
          </a:prstGeom>
          <a:noFill/>
          <a:ln w="28575">
            <a:noFill/>
            <a:miter lim="800000"/>
            <a:headEnd/>
            <a:tailEnd/>
          </a:ln>
          <a:effectLst/>
        </p:spPr>
        <p:txBody>
          <a:bodyPr wrap="none" anchor="ctr">
            <a:spAutoFit/>
          </a:bodyPr>
          <a:lstStyle/>
          <a:p>
            <a:r>
              <a:rPr lang="en-US" sz="1600" b="1" i="1" baseline="0" dirty="0">
                <a:solidFill>
                  <a:srgbClr val="5D0D8F"/>
                </a:solidFill>
              </a:rPr>
              <a:t>E</a:t>
            </a:r>
            <a:r>
              <a:rPr lang="en-US" sz="1600" b="1" baseline="0" dirty="0">
                <a:solidFill>
                  <a:srgbClr val="5D0D8F"/>
                </a:solidFill>
              </a:rPr>
              <a:t>(</a:t>
            </a:r>
            <a:r>
              <a:rPr lang="en-US" sz="1600" b="1" i="1" baseline="0" dirty="0">
                <a:solidFill>
                  <a:srgbClr val="5D0D8F"/>
                </a:solidFill>
              </a:rPr>
              <a:t>p</a:t>
            </a:r>
            <a:r>
              <a:rPr lang="en-US" sz="1600" b="1" baseline="-25000" dirty="0">
                <a:solidFill>
                  <a:srgbClr val="5D0D8F"/>
                </a:solidFill>
              </a:rPr>
              <a:t>1</a:t>
            </a:r>
            <a:r>
              <a:rPr lang="en-US" sz="1600" b="1" baseline="0" dirty="0">
                <a:solidFill>
                  <a:srgbClr val="5D0D8F"/>
                </a:solidFill>
              </a:rPr>
              <a:t>,…)</a:t>
            </a:r>
            <a:endParaRPr lang="en-US" sz="1600" b="1" i="1" baseline="0" dirty="0">
              <a:solidFill>
                <a:srgbClr val="5D0D8F"/>
              </a:solidFill>
            </a:endParaRPr>
          </a:p>
        </p:txBody>
      </p:sp>
      <p:sp>
        <p:nvSpPr>
          <p:cNvPr id="214041" name="Text Box 25"/>
          <p:cNvSpPr txBox="1">
            <a:spLocks noChangeArrowheads="1"/>
          </p:cNvSpPr>
          <p:nvPr/>
        </p:nvSpPr>
        <p:spPr bwMode="auto">
          <a:xfrm>
            <a:off x="5715000" y="3505200"/>
            <a:ext cx="3276600" cy="2862322"/>
          </a:xfrm>
          <a:prstGeom prst="rect">
            <a:avLst/>
          </a:prstGeom>
          <a:noFill/>
          <a:ln w="28575">
            <a:noFill/>
            <a:miter lim="800000"/>
            <a:headEnd/>
            <a:tailEnd/>
          </a:ln>
          <a:effectLst/>
        </p:spPr>
        <p:txBody>
          <a:bodyPr wrap="square">
            <a:spAutoFit/>
          </a:bodyPr>
          <a:lstStyle/>
          <a:p>
            <a:pPr>
              <a:spcBef>
                <a:spcPct val="50000"/>
              </a:spcBef>
            </a:pPr>
            <a:r>
              <a:rPr lang="en-US" sz="2000" baseline="0" dirty="0"/>
              <a:t>Since </a:t>
            </a:r>
            <a:r>
              <a:rPr lang="en-US" sz="2000" baseline="0" dirty="0" smtClean="0"/>
              <a:t>the </a:t>
            </a:r>
            <a:r>
              <a:rPr lang="en-US" sz="2000" baseline="0" dirty="0"/>
              <a:t>consumption pattern will likely change, actual expenditures will be less than </a:t>
            </a:r>
            <a:r>
              <a:rPr lang="en-US" sz="2000" baseline="0" dirty="0" smtClean="0"/>
              <a:t>portrayed </a:t>
            </a:r>
            <a:r>
              <a:rPr lang="en-US" sz="2000" baseline="0" dirty="0" err="1" smtClean="0"/>
              <a:t>E</a:t>
            </a:r>
            <a:r>
              <a:rPr lang="en-US" sz="2000" baseline="30000" dirty="0" err="1" smtClean="0"/>
              <a:t>f</a:t>
            </a:r>
            <a:r>
              <a:rPr lang="en-US" sz="2000" baseline="0" dirty="0" smtClean="0"/>
              <a:t> </a:t>
            </a:r>
            <a:r>
              <a:rPr lang="en-US" sz="2000" baseline="0" dirty="0"/>
              <a:t>such as </a:t>
            </a:r>
            <a:r>
              <a:rPr lang="en-US" sz="2000" dirty="0" smtClean="0"/>
              <a:t>E(</a:t>
            </a:r>
            <a:r>
              <a:rPr lang="en-US" sz="2000" dirty="0" err="1" smtClean="0"/>
              <a:t>p</a:t>
            </a:r>
            <a:r>
              <a:rPr lang="en-US" sz="2000" baseline="-25000" dirty="0" err="1" smtClean="0"/>
              <a:t>x</a:t>
            </a:r>
            <a:r>
              <a:rPr lang="en-US" sz="2000" dirty="0" err="1" smtClean="0"/>
              <a:t>,p</a:t>
            </a:r>
            <a:r>
              <a:rPr lang="en-US" sz="2000" baseline="-25000" dirty="0" err="1" smtClean="0"/>
              <a:t>y</a:t>
            </a:r>
            <a:r>
              <a:rPr lang="en-US" sz="2000" dirty="0" err="1" smtClean="0"/>
              <a:t>,U</a:t>
            </a:r>
            <a:r>
              <a:rPr lang="en-US" sz="2000" dirty="0" smtClean="0"/>
              <a:t>*). At the </a:t>
            </a:r>
            <a:r>
              <a:rPr lang="en-US" sz="2000" dirty="0" err="1" smtClean="0"/>
              <a:t>p</a:t>
            </a:r>
            <a:r>
              <a:rPr lang="en-US" sz="2000" baseline="-25000" dirty="0" err="1" smtClean="0"/>
              <a:t>x</a:t>
            </a:r>
            <a:r>
              <a:rPr lang="en-US" sz="2000" dirty="0" smtClean="0"/>
              <a:t> where the quantity demanded of a good becomes 0, the expenditure function will flatten and have a slope of 0.</a:t>
            </a:r>
            <a:endParaRPr lang="en-US" sz="2000" baseline="0" dirty="0"/>
          </a:p>
        </p:txBody>
      </p:sp>
      <p:sp>
        <p:nvSpPr>
          <p:cNvPr id="214027" name="Line 11"/>
          <p:cNvSpPr>
            <a:spLocks noChangeShapeType="1"/>
          </p:cNvSpPr>
          <p:nvPr/>
        </p:nvSpPr>
        <p:spPr bwMode="auto">
          <a:xfrm flipV="1">
            <a:off x="2438400" y="3601215"/>
            <a:ext cx="2362200" cy="1870897"/>
          </a:xfrm>
          <a:prstGeom prst="line">
            <a:avLst/>
          </a:prstGeom>
          <a:noFill/>
          <a:ln w="28575">
            <a:solidFill>
              <a:srgbClr val="177B21"/>
            </a:solidFill>
            <a:round/>
            <a:headEnd/>
            <a:tailEnd/>
          </a:ln>
          <a:effectLst/>
        </p:spPr>
        <p:txBody>
          <a:bodyPr anchor="ctr">
            <a:spAutoFit/>
          </a:bodyPr>
          <a:lstStyle/>
          <a:p>
            <a:endParaRPr lang="en-US"/>
          </a:p>
        </p:txBody>
      </p:sp>
      <p:sp>
        <p:nvSpPr>
          <p:cNvPr id="214035" name="Text Box 19"/>
          <p:cNvSpPr txBox="1">
            <a:spLocks noChangeArrowheads="1"/>
          </p:cNvSpPr>
          <p:nvPr/>
        </p:nvSpPr>
        <p:spPr bwMode="auto">
          <a:xfrm>
            <a:off x="4799013" y="3354361"/>
            <a:ext cx="327025" cy="337801"/>
          </a:xfrm>
          <a:prstGeom prst="rect">
            <a:avLst/>
          </a:prstGeom>
          <a:noFill/>
          <a:ln w="28575">
            <a:noFill/>
            <a:miter lim="800000"/>
            <a:headEnd/>
            <a:tailEnd/>
          </a:ln>
          <a:effectLst/>
        </p:spPr>
        <p:txBody>
          <a:bodyPr wrap="none" anchor="ctr">
            <a:spAutoFit/>
          </a:bodyPr>
          <a:lstStyle/>
          <a:p>
            <a:r>
              <a:rPr lang="en-US" sz="1600" b="1" i="1" baseline="0" dirty="0" err="1" smtClean="0">
                <a:solidFill>
                  <a:srgbClr val="177B21"/>
                </a:solidFill>
              </a:rPr>
              <a:t>E</a:t>
            </a:r>
            <a:r>
              <a:rPr lang="en-US" sz="1600" b="1" baseline="30000" dirty="0" err="1" smtClean="0">
                <a:solidFill>
                  <a:srgbClr val="177B21"/>
                </a:solidFill>
              </a:rPr>
              <a:t>f</a:t>
            </a:r>
            <a:endParaRPr lang="en-US" sz="1600" b="1" i="1" baseline="0" dirty="0">
              <a:solidFill>
                <a:srgbClr val="177B21"/>
              </a:solidFill>
            </a:endParaRPr>
          </a:p>
        </p:txBody>
      </p:sp>
      <p:sp>
        <p:nvSpPr>
          <p:cNvPr id="214037" name="Text Box 21"/>
          <p:cNvSpPr txBox="1">
            <a:spLocks noChangeArrowheads="1"/>
          </p:cNvSpPr>
          <p:nvPr/>
        </p:nvSpPr>
        <p:spPr bwMode="auto">
          <a:xfrm>
            <a:off x="2209800" y="1737131"/>
            <a:ext cx="4343400" cy="1323439"/>
          </a:xfrm>
          <a:prstGeom prst="rect">
            <a:avLst/>
          </a:prstGeom>
          <a:noFill/>
          <a:ln w="28575">
            <a:noFill/>
            <a:miter lim="800000"/>
            <a:headEnd/>
            <a:tailEnd/>
          </a:ln>
          <a:effectLst/>
        </p:spPr>
        <p:txBody>
          <a:bodyPr wrap="square" anchor="ctr">
            <a:spAutoFit/>
          </a:bodyPr>
          <a:lstStyle/>
          <a:p>
            <a:r>
              <a:rPr lang="en-US" sz="2000" baseline="0" dirty="0" smtClean="0"/>
              <a:t>If the consumer </a:t>
            </a:r>
            <a:r>
              <a:rPr lang="en-US" sz="2000" baseline="0" dirty="0"/>
              <a:t>continues to buy </a:t>
            </a:r>
            <a:r>
              <a:rPr lang="en-US" sz="2000" baseline="0" dirty="0" smtClean="0"/>
              <a:t>a fixed bundle as </a:t>
            </a:r>
            <a:r>
              <a:rPr lang="en-US" sz="2000" i="1" baseline="0" dirty="0" smtClean="0"/>
              <a:t>p</a:t>
            </a:r>
            <a:r>
              <a:rPr lang="en-US" sz="2000" i="1" baseline="-25000" dirty="0" smtClean="0"/>
              <a:t>1</a:t>
            </a:r>
            <a:r>
              <a:rPr lang="en-US" sz="2000" baseline="0" dirty="0" smtClean="0"/>
              <a:t>’ changes (e.g. goods are perfect compliments), the </a:t>
            </a:r>
            <a:r>
              <a:rPr lang="en-US" sz="2000" baseline="0" dirty="0"/>
              <a:t>expenditure function would be </a:t>
            </a:r>
            <a:r>
              <a:rPr lang="en-US" sz="2000" i="1" baseline="0" dirty="0" err="1" smtClean="0"/>
              <a:t>E</a:t>
            </a:r>
            <a:r>
              <a:rPr lang="en-US" sz="2000" i="1" baseline="30000" dirty="0" err="1" smtClean="0"/>
              <a:t>f</a:t>
            </a:r>
            <a:endParaRPr lang="en-US" sz="2000" i="1" baseline="30000" dirty="0"/>
          </a:p>
        </p:txBody>
      </p:sp>
      <p:sp>
        <p:nvSpPr>
          <p:cNvPr id="214020" name="Rectangle 4"/>
          <p:cNvSpPr>
            <a:spLocks noGrp="1" noChangeArrowheads="1"/>
          </p:cNvSpPr>
          <p:nvPr>
            <p:ph type="title"/>
          </p:nvPr>
        </p:nvSpPr>
        <p:spPr>
          <a:xfrm>
            <a:off x="152400" y="381000"/>
            <a:ext cx="8686800" cy="990600"/>
          </a:xfrm>
        </p:spPr>
        <p:txBody>
          <a:bodyPr/>
          <a:lstStyle/>
          <a:p>
            <a:pPr>
              <a:lnSpc>
                <a:spcPct val="80000"/>
              </a:lnSpc>
            </a:pPr>
            <a:r>
              <a:rPr lang="en-US" dirty="0"/>
              <a:t>Concavity of Expenditure Function</a:t>
            </a:r>
          </a:p>
        </p:txBody>
      </p:sp>
      <p:sp>
        <p:nvSpPr>
          <p:cNvPr id="214021" name="Line 5"/>
          <p:cNvSpPr>
            <a:spLocks noChangeShapeType="1"/>
          </p:cNvSpPr>
          <p:nvPr/>
        </p:nvSpPr>
        <p:spPr bwMode="auto">
          <a:xfrm>
            <a:off x="1828800" y="3657600"/>
            <a:ext cx="0" cy="2514600"/>
          </a:xfrm>
          <a:prstGeom prst="line">
            <a:avLst/>
          </a:prstGeom>
          <a:noFill/>
          <a:ln w="38100">
            <a:solidFill>
              <a:schemeClr val="tx1"/>
            </a:solidFill>
            <a:round/>
            <a:headEnd/>
            <a:tailEnd/>
          </a:ln>
          <a:effectLst/>
        </p:spPr>
        <p:txBody>
          <a:bodyPr anchor="ctr">
            <a:spAutoFit/>
          </a:bodyPr>
          <a:lstStyle/>
          <a:p>
            <a:endParaRPr lang="en-US"/>
          </a:p>
        </p:txBody>
      </p:sp>
      <p:sp>
        <p:nvSpPr>
          <p:cNvPr id="214022" name="Line 6"/>
          <p:cNvSpPr>
            <a:spLocks noChangeShapeType="1"/>
          </p:cNvSpPr>
          <p:nvPr/>
        </p:nvSpPr>
        <p:spPr bwMode="auto">
          <a:xfrm>
            <a:off x="1828800" y="6172200"/>
            <a:ext cx="3505200" cy="0"/>
          </a:xfrm>
          <a:prstGeom prst="line">
            <a:avLst/>
          </a:prstGeom>
          <a:noFill/>
          <a:ln w="38100">
            <a:solidFill>
              <a:schemeClr val="tx1"/>
            </a:solidFill>
            <a:round/>
            <a:headEnd/>
            <a:tailEnd/>
          </a:ln>
          <a:effectLst/>
        </p:spPr>
        <p:txBody>
          <a:bodyPr wrap="none" anchor="ctr">
            <a:spAutoFit/>
          </a:bodyPr>
          <a:lstStyle/>
          <a:p>
            <a:endParaRPr lang="en-US"/>
          </a:p>
        </p:txBody>
      </p:sp>
      <p:sp>
        <p:nvSpPr>
          <p:cNvPr id="214023" name="Text Box 7"/>
          <p:cNvSpPr txBox="1">
            <a:spLocks noChangeArrowheads="1"/>
          </p:cNvSpPr>
          <p:nvPr/>
        </p:nvSpPr>
        <p:spPr bwMode="auto">
          <a:xfrm>
            <a:off x="5410200" y="6094691"/>
            <a:ext cx="365998" cy="369332"/>
          </a:xfrm>
          <a:prstGeom prst="rect">
            <a:avLst/>
          </a:prstGeom>
          <a:noFill/>
          <a:ln w="28575">
            <a:noFill/>
            <a:miter lim="800000"/>
            <a:headEnd/>
            <a:tailEnd/>
          </a:ln>
          <a:effectLst/>
        </p:spPr>
        <p:txBody>
          <a:bodyPr wrap="none" anchor="ctr">
            <a:spAutoFit/>
          </a:bodyPr>
          <a:lstStyle/>
          <a:p>
            <a:r>
              <a:rPr lang="en-US" baseline="0" dirty="0" err="1" smtClean="0">
                <a:solidFill>
                  <a:schemeClr val="tx1"/>
                </a:solidFill>
              </a:rPr>
              <a:t>p</a:t>
            </a:r>
            <a:r>
              <a:rPr lang="en-US" baseline="-25000" dirty="0" err="1" smtClean="0">
                <a:solidFill>
                  <a:schemeClr val="tx1"/>
                </a:solidFill>
              </a:rPr>
              <a:t>x</a:t>
            </a:r>
            <a:endParaRPr lang="en-US" baseline="-25000" dirty="0">
              <a:solidFill>
                <a:schemeClr val="tx1"/>
              </a:solidFill>
            </a:endParaRPr>
          </a:p>
        </p:txBody>
      </p:sp>
      <p:sp>
        <p:nvSpPr>
          <p:cNvPr id="214024" name="Text Box 8"/>
          <p:cNvSpPr txBox="1">
            <a:spLocks noChangeArrowheads="1"/>
          </p:cNvSpPr>
          <p:nvPr/>
        </p:nvSpPr>
        <p:spPr bwMode="auto">
          <a:xfrm>
            <a:off x="533400" y="3429000"/>
            <a:ext cx="1179425" cy="369332"/>
          </a:xfrm>
          <a:prstGeom prst="rect">
            <a:avLst/>
          </a:prstGeom>
          <a:noFill/>
          <a:ln w="28575">
            <a:noFill/>
            <a:miter lim="800000"/>
            <a:headEnd/>
            <a:tailEnd/>
          </a:ln>
          <a:effectLst/>
        </p:spPr>
        <p:txBody>
          <a:bodyPr wrap="none" anchor="ctr">
            <a:spAutoFit/>
          </a:bodyPr>
          <a:lstStyle/>
          <a:p>
            <a:r>
              <a:rPr lang="en-US" baseline="0" dirty="0" smtClean="0">
                <a:solidFill>
                  <a:schemeClr val="tx1"/>
                </a:solidFill>
              </a:rPr>
              <a:t>E(</a:t>
            </a:r>
            <a:r>
              <a:rPr lang="en-US" dirty="0" err="1" smtClean="0"/>
              <a:t>p</a:t>
            </a:r>
            <a:r>
              <a:rPr lang="en-US" baseline="-25000" dirty="0" err="1" smtClean="0"/>
              <a:t>x</a:t>
            </a:r>
            <a:r>
              <a:rPr lang="en-US" dirty="0" err="1" smtClean="0"/>
              <a:t>,p</a:t>
            </a:r>
            <a:r>
              <a:rPr lang="en-US" baseline="-25000" dirty="0" err="1" smtClean="0"/>
              <a:t>y</a:t>
            </a:r>
            <a:r>
              <a:rPr lang="en-US" dirty="0" err="1" smtClean="0"/>
              <a:t>,U</a:t>
            </a:r>
            <a:r>
              <a:rPr lang="en-US" dirty="0" smtClean="0"/>
              <a:t>*)</a:t>
            </a:r>
            <a:endParaRPr lang="en-US" baseline="0" dirty="0">
              <a:solidFill>
                <a:schemeClr val="tx1"/>
              </a:solidFill>
            </a:endParaRPr>
          </a:p>
        </p:txBody>
      </p:sp>
      <p:sp>
        <p:nvSpPr>
          <p:cNvPr id="214029" name="Oval 13"/>
          <p:cNvSpPr>
            <a:spLocks noChangeArrowheads="1"/>
          </p:cNvSpPr>
          <p:nvPr/>
        </p:nvSpPr>
        <p:spPr bwMode="auto">
          <a:xfrm>
            <a:off x="3505201" y="4557712"/>
            <a:ext cx="76200" cy="76200"/>
          </a:xfrm>
          <a:prstGeom prst="ellipse">
            <a:avLst/>
          </a:prstGeom>
          <a:solidFill>
            <a:schemeClr val="tx1"/>
          </a:solidFill>
          <a:ln w="15875">
            <a:solidFill>
              <a:schemeClr val="tx1"/>
            </a:solidFill>
            <a:round/>
            <a:headEnd/>
            <a:tailEnd/>
          </a:ln>
          <a:effectLst/>
        </p:spPr>
        <p:txBody>
          <a:bodyPr anchor="ctr">
            <a:spAutoFit/>
          </a:bodyPr>
          <a:lstStyle/>
          <a:p>
            <a:endParaRPr lang="en-US"/>
          </a:p>
        </p:txBody>
      </p:sp>
      <p:sp>
        <p:nvSpPr>
          <p:cNvPr id="214032" name="Line 16"/>
          <p:cNvSpPr>
            <a:spLocks noChangeShapeType="1"/>
          </p:cNvSpPr>
          <p:nvPr/>
        </p:nvSpPr>
        <p:spPr bwMode="auto">
          <a:xfrm flipH="1">
            <a:off x="1828800" y="4557712"/>
            <a:ext cx="1676400" cy="0"/>
          </a:xfrm>
          <a:prstGeom prst="line">
            <a:avLst/>
          </a:prstGeom>
          <a:noFill/>
          <a:ln w="12700">
            <a:solidFill>
              <a:schemeClr val="tx1"/>
            </a:solidFill>
            <a:prstDash val="dash"/>
            <a:round/>
            <a:headEnd/>
            <a:tailEnd/>
          </a:ln>
          <a:effectLst/>
        </p:spPr>
        <p:txBody>
          <a:bodyPr wrap="none" anchor="ctr">
            <a:spAutoFit/>
          </a:bodyPr>
          <a:lstStyle/>
          <a:p>
            <a:endParaRPr lang="en-US"/>
          </a:p>
        </p:txBody>
      </p:sp>
      <p:sp>
        <p:nvSpPr>
          <p:cNvPr id="214033" name="Line 17"/>
          <p:cNvSpPr>
            <a:spLocks noChangeShapeType="1"/>
          </p:cNvSpPr>
          <p:nvPr/>
        </p:nvSpPr>
        <p:spPr bwMode="auto">
          <a:xfrm>
            <a:off x="3581401" y="4633912"/>
            <a:ext cx="0" cy="1524000"/>
          </a:xfrm>
          <a:prstGeom prst="line">
            <a:avLst/>
          </a:prstGeom>
          <a:noFill/>
          <a:ln w="12700">
            <a:solidFill>
              <a:schemeClr val="tx1"/>
            </a:solidFill>
            <a:prstDash val="dash"/>
            <a:round/>
            <a:headEnd/>
            <a:tailEnd/>
          </a:ln>
          <a:effectLst/>
        </p:spPr>
        <p:txBody>
          <a:bodyPr wrap="none" anchor="ctr">
            <a:spAutoFit/>
          </a:bodyPr>
          <a:lstStyle/>
          <a:p>
            <a:endParaRPr lang="en-US"/>
          </a:p>
        </p:txBody>
      </p:sp>
      <p:sp>
        <p:nvSpPr>
          <p:cNvPr id="214034" name="Text Box 18"/>
          <p:cNvSpPr txBox="1">
            <a:spLocks noChangeArrowheads="1"/>
          </p:cNvSpPr>
          <p:nvPr/>
        </p:nvSpPr>
        <p:spPr bwMode="auto">
          <a:xfrm>
            <a:off x="798513" y="4383186"/>
            <a:ext cx="1117101" cy="307777"/>
          </a:xfrm>
          <a:prstGeom prst="rect">
            <a:avLst/>
          </a:prstGeom>
          <a:noFill/>
          <a:ln w="28575">
            <a:noFill/>
            <a:miter lim="800000"/>
            <a:headEnd/>
            <a:tailEnd/>
          </a:ln>
          <a:effectLst/>
        </p:spPr>
        <p:txBody>
          <a:bodyPr wrap="none" anchor="ctr">
            <a:spAutoFit/>
          </a:bodyPr>
          <a:lstStyle/>
          <a:p>
            <a:r>
              <a:rPr lang="en-US" sz="1400" baseline="0" dirty="0" smtClean="0">
                <a:solidFill>
                  <a:schemeClr val="tx1"/>
                </a:solidFill>
              </a:rPr>
              <a:t>E(</a:t>
            </a:r>
            <a:r>
              <a:rPr lang="en-US" sz="1400" baseline="0" dirty="0" err="1" smtClean="0">
                <a:solidFill>
                  <a:schemeClr val="tx1"/>
                </a:solidFill>
              </a:rPr>
              <a:t>p</a:t>
            </a:r>
            <a:r>
              <a:rPr lang="en-US" sz="1400" baseline="-25000" dirty="0" err="1" smtClean="0"/>
              <a:t>x</a:t>
            </a:r>
            <a:r>
              <a:rPr lang="en-US" sz="1400" dirty="0" err="1" smtClean="0"/>
              <a:t>’</a:t>
            </a:r>
            <a:r>
              <a:rPr lang="en-US" sz="1400" baseline="0" dirty="0" err="1" smtClean="0">
                <a:solidFill>
                  <a:schemeClr val="tx1"/>
                </a:solidFill>
              </a:rPr>
              <a:t>,p</a:t>
            </a:r>
            <a:r>
              <a:rPr lang="en-US" sz="1400" baseline="-25000" dirty="0" err="1" smtClean="0">
                <a:solidFill>
                  <a:schemeClr val="tx1"/>
                </a:solidFill>
              </a:rPr>
              <a:t>y</a:t>
            </a:r>
            <a:r>
              <a:rPr lang="en-US" sz="1400" baseline="0" dirty="0" smtClean="0">
                <a:solidFill>
                  <a:schemeClr val="tx1"/>
                </a:solidFill>
              </a:rPr>
              <a:t>…U*)</a:t>
            </a:r>
            <a:endParaRPr lang="en-US" sz="1400" baseline="0" dirty="0">
              <a:solidFill>
                <a:schemeClr val="tx1"/>
              </a:solidFill>
            </a:endParaRPr>
          </a:p>
        </p:txBody>
      </p:sp>
      <p:sp>
        <p:nvSpPr>
          <p:cNvPr id="214036" name="Text Box 20"/>
          <p:cNvSpPr txBox="1">
            <a:spLocks noChangeArrowheads="1"/>
          </p:cNvSpPr>
          <p:nvPr/>
        </p:nvSpPr>
        <p:spPr bwMode="auto">
          <a:xfrm>
            <a:off x="3276601" y="6156423"/>
            <a:ext cx="364587" cy="307777"/>
          </a:xfrm>
          <a:prstGeom prst="rect">
            <a:avLst/>
          </a:prstGeom>
          <a:noFill/>
          <a:ln w="28575">
            <a:noFill/>
            <a:miter lim="800000"/>
            <a:headEnd/>
            <a:tailEnd/>
          </a:ln>
          <a:effectLst/>
        </p:spPr>
        <p:txBody>
          <a:bodyPr wrap="none" anchor="ctr">
            <a:spAutoFit/>
          </a:bodyPr>
          <a:lstStyle/>
          <a:p>
            <a:r>
              <a:rPr lang="en-US" sz="1400" b="1" dirty="0" err="1" smtClean="0"/>
              <a:t>p</a:t>
            </a:r>
            <a:r>
              <a:rPr lang="en-US" sz="1400" b="1" baseline="-25000" dirty="0" err="1" smtClean="0"/>
              <a:t>x</a:t>
            </a:r>
            <a:r>
              <a:rPr lang="en-US" sz="1400" b="1" baseline="30000" dirty="0" smtClean="0"/>
              <a:t>’</a:t>
            </a:r>
            <a:endParaRPr lang="en-US" sz="1400" b="1" baseline="30000" dirty="0"/>
          </a:p>
        </p:txBody>
      </p:sp>
    </p:spTree>
    <p:extLst>
      <p:ext uri="{BB962C8B-B14F-4D97-AF65-F5344CB8AC3E}">
        <p14:creationId xmlns:p14="http://schemas.microsoft.com/office/powerpoint/2010/main" val="830112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Max and Min Relationships</a:t>
            </a:r>
            <a:endParaRPr lang="en-US" dirty="0"/>
          </a:p>
        </p:txBody>
      </p:sp>
      <p:sp>
        <p:nvSpPr>
          <p:cNvPr id="4" name="TextBox 3"/>
          <p:cNvSpPr txBox="1"/>
          <p:nvPr/>
        </p:nvSpPr>
        <p:spPr>
          <a:xfrm>
            <a:off x="946362" y="1492470"/>
            <a:ext cx="2746398" cy="923330"/>
          </a:xfrm>
          <a:prstGeom prst="rect">
            <a:avLst/>
          </a:prstGeom>
          <a:noFill/>
          <a:ln>
            <a:solidFill>
              <a:srgbClr val="1F912F"/>
            </a:solidFill>
          </a:ln>
        </p:spPr>
        <p:txBody>
          <a:bodyPr wrap="square" rtlCol="0">
            <a:spAutoFit/>
          </a:bodyPr>
          <a:lstStyle/>
          <a:p>
            <a:r>
              <a:rPr lang="en-US" baseline="0" dirty="0" smtClean="0">
                <a:latin typeface="+mj-lt"/>
                <a:cs typeface="Times New Roman" pitchFamily="18" charset="0"/>
              </a:rPr>
              <a:t>Utility Max</a:t>
            </a:r>
          </a:p>
          <a:p>
            <a:r>
              <a:rPr lang="en-US" baseline="0" dirty="0" smtClean="0">
                <a:solidFill>
                  <a:srgbClr val="3B4F89"/>
                </a:solidFill>
                <a:latin typeface="+mj-lt"/>
                <a:ea typeface="Arial Unicode MS" pitchFamily="34" charset="-128"/>
                <a:cs typeface="Times New Roman" pitchFamily="18" charset="0"/>
              </a:rPr>
              <a:t>L = U(x) + </a:t>
            </a:r>
            <a:r>
              <a:rPr lang="el-GR" baseline="0" dirty="0" smtClean="0">
                <a:solidFill>
                  <a:srgbClr val="3B4F89"/>
                </a:solidFill>
                <a:latin typeface="+mj-lt"/>
                <a:ea typeface="Arial Unicode MS" pitchFamily="34" charset="-128"/>
                <a:cs typeface="Times New Roman" pitchFamily="18" charset="0"/>
              </a:rPr>
              <a:t>λ</a:t>
            </a:r>
            <a:r>
              <a:rPr lang="en-US" baseline="0" dirty="0" smtClean="0">
                <a:solidFill>
                  <a:srgbClr val="3B4F89"/>
                </a:solidFill>
                <a:latin typeface="+mj-lt"/>
                <a:ea typeface="Arial Unicode MS" pitchFamily="34" charset="-128"/>
                <a:cs typeface="Times New Roman" pitchFamily="18" charset="0"/>
              </a:rPr>
              <a:t>(M-g(</a:t>
            </a:r>
            <a:r>
              <a:rPr lang="en-US" b="1" baseline="0" dirty="0" smtClean="0">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ea typeface="Arial Unicode MS" pitchFamily="34" charset="-128"/>
                <a:cs typeface="Times New Roman" pitchFamily="18" charset="0"/>
              </a:rPr>
              <a:t>)</a:t>
            </a:r>
          </a:p>
          <a:p>
            <a:r>
              <a:rPr lang="en-US" baseline="0" dirty="0" smtClean="0">
                <a:solidFill>
                  <a:srgbClr val="3B4F89"/>
                </a:solidFill>
                <a:latin typeface="+mj-lt"/>
                <a:ea typeface="Arial Unicode MS" pitchFamily="34" charset="-128"/>
                <a:cs typeface="Times New Roman" pitchFamily="18" charset="0"/>
              </a:rPr>
              <a:t>x* = x(</a:t>
            </a:r>
            <a:r>
              <a:rPr lang="en-US" b="1" dirty="0" err="1">
                <a:solidFill>
                  <a:srgbClr val="3B4F89"/>
                </a:solidFill>
                <a:latin typeface="+mj-lt"/>
                <a:ea typeface="Arial Unicode MS" pitchFamily="34" charset="-128"/>
                <a:cs typeface="Times New Roman" pitchFamily="18" charset="0"/>
              </a:rPr>
              <a:t>p</a:t>
            </a:r>
            <a:r>
              <a:rPr lang="en-US" b="1" baseline="-25000" dirty="0" err="1">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ea typeface="Arial Unicode MS" pitchFamily="34" charset="-128"/>
                <a:cs typeface="Times New Roman" pitchFamily="18" charset="0"/>
              </a:rPr>
              <a:t>, M)</a:t>
            </a:r>
            <a:endParaRPr lang="en-US" baseline="0" dirty="0">
              <a:latin typeface="+mj-lt"/>
              <a:cs typeface="Times New Roman" pitchFamily="18" charset="0"/>
            </a:endParaRPr>
          </a:p>
        </p:txBody>
      </p:sp>
      <p:sp>
        <p:nvSpPr>
          <p:cNvPr id="5" name="TextBox 4"/>
          <p:cNvSpPr txBox="1"/>
          <p:nvPr/>
        </p:nvSpPr>
        <p:spPr>
          <a:xfrm>
            <a:off x="951186" y="2984939"/>
            <a:ext cx="2731063" cy="923330"/>
          </a:xfrm>
          <a:prstGeom prst="rect">
            <a:avLst/>
          </a:prstGeom>
          <a:noFill/>
          <a:ln>
            <a:solidFill>
              <a:srgbClr val="1F912F"/>
            </a:solidFill>
          </a:ln>
        </p:spPr>
        <p:txBody>
          <a:bodyPr wrap="square" rtlCol="0">
            <a:spAutoFit/>
          </a:bodyPr>
          <a:lstStyle/>
          <a:p>
            <a:r>
              <a:rPr lang="en-US" baseline="0" dirty="0" smtClean="0">
                <a:latin typeface="+mj-lt"/>
                <a:cs typeface="Times New Roman" pitchFamily="18" charset="0"/>
              </a:rPr>
              <a:t>Indirect Utility</a:t>
            </a:r>
          </a:p>
          <a:p>
            <a:r>
              <a:rPr lang="en-US" baseline="0" dirty="0" smtClean="0">
                <a:solidFill>
                  <a:srgbClr val="3B4F89"/>
                </a:solidFill>
                <a:latin typeface="+mj-lt"/>
                <a:cs typeface="Times New Roman" pitchFamily="18" charset="0"/>
              </a:rPr>
              <a:t>U</a:t>
            </a:r>
            <a:r>
              <a:rPr lang="en-US" baseline="30000" dirty="0" smtClean="0">
                <a:solidFill>
                  <a:srgbClr val="3B4F89"/>
                </a:solidFill>
                <a:latin typeface="+mj-lt"/>
                <a:cs typeface="Times New Roman" pitchFamily="18" charset="0"/>
              </a:rPr>
              <a:t>*</a:t>
            </a:r>
            <a:r>
              <a:rPr lang="en-US" baseline="0" dirty="0" smtClean="0">
                <a:solidFill>
                  <a:srgbClr val="3B4F89"/>
                </a:solidFill>
                <a:latin typeface="+mj-lt"/>
                <a:cs typeface="Times New Roman" pitchFamily="18" charset="0"/>
              </a:rPr>
              <a:t> = U</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a:t>
            </a:r>
            <a:r>
              <a:rPr lang="en-US" b="1" baseline="0" dirty="0" smtClean="0">
                <a:solidFill>
                  <a:srgbClr val="3B4F89"/>
                </a:solidFill>
                <a:latin typeface="+mj-lt"/>
                <a:cs typeface="Times New Roman" pitchFamily="18" charset="0"/>
              </a:rPr>
              <a:t>x*</a:t>
            </a:r>
            <a:r>
              <a:rPr lang="en-US" baseline="0" dirty="0" smtClean="0">
                <a:solidFill>
                  <a:srgbClr val="3B4F89"/>
                </a:solidFill>
                <a:latin typeface="+mj-lt"/>
                <a:cs typeface="Times New Roman" pitchFamily="18" charset="0"/>
              </a:rPr>
              <a:t>)</a:t>
            </a:r>
          </a:p>
          <a:p>
            <a:r>
              <a:rPr lang="en-US" baseline="0" dirty="0" smtClean="0">
                <a:solidFill>
                  <a:srgbClr val="3B4F89"/>
                </a:solidFill>
                <a:latin typeface="+mj-lt"/>
                <a:cs typeface="Times New Roman" pitchFamily="18" charset="0"/>
              </a:rPr>
              <a:t>V</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 = V</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a:t>
            </a:r>
            <a:r>
              <a:rPr lang="en-US" b="1" dirty="0" err="1" smtClean="0">
                <a:solidFill>
                  <a:srgbClr val="3B4F89"/>
                </a:solidFill>
                <a:latin typeface="+mj-lt"/>
                <a:ea typeface="Arial Unicode MS" pitchFamily="34" charset="-128"/>
                <a:cs typeface="Times New Roman" pitchFamily="18" charset="0"/>
              </a:rPr>
              <a:t>p</a:t>
            </a:r>
            <a:r>
              <a:rPr lang="en-US" b="1" baseline="-25000" dirty="0" err="1" smtClean="0">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cs typeface="Times New Roman" pitchFamily="18" charset="0"/>
              </a:rPr>
              <a:t>, M</a:t>
            </a:r>
            <a:r>
              <a:rPr lang="en-US" baseline="0" dirty="0" smtClean="0">
                <a:solidFill>
                  <a:srgbClr val="3B4F89"/>
                </a:solidFill>
                <a:latin typeface="+mj-lt"/>
                <a:ea typeface="Arial Unicode MS" pitchFamily="34" charset="-128"/>
                <a:cs typeface="Times New Roman" pitchFamily="18" charset="0"/>
              </a:rPr>
              <a:t>)</a:t>
            </a:r>
            <a:endParaRPr lang="en-US" baseline="0" dirty="0">
              <a:solidFill>
                <a:srgbClr val="3B4F89"/>
              </a:solidFill>
              <a:latin typeface="+mj-lt"/>
              <a:cs typeface="Times New Roman" pitchFamily="18" charset="0"/>
            </a:endParaRPr>
          </a:p>
        </p:txBody>
      </p:sp>
      <p:sp>
        <p:nvSpPr>
          <p:cNvPr id="6" name="TextBox 5"/>
          <p:cNvSpPr txBox="1"/>
          <p:nvPr/>
        </p:nvSpPr>
        <p:spPr>
          <a:xfrm>
            <a:off x="952633" y="4435366"/>
            <a:ext cx="2782169" cy="923330"/>
          </a:xfrm>
          <a:prstGeom prst="rect">
            <a:avLst/>
          </a:prstGeom>
          <a:noFill/>
          <a:ln>
            <a:solidFill>
              <a:srgbClr val="1F912F"/>
            </a:solidFill>
          </a:ln>
        </p:spPr>
        <p:txBody>
          <a:bodyPr wrap="square" rtlCol="0">
            <a:spAutoFit/>
          </a:bodyPr>
          <a:lstStyle/>
          <a:p>
            <a:r>
              <a:rPr lang="en-US" baseline="0" dirty="0" smtClean="0">
                <a:latin typeface="+mj-lt"/>
                <a:cs typeface="Times New Roman" pitchFamily="18" charset="0"/>
              </a:rPr>
              <a:t>Expenditure Function</a:t>
            </a:r>
          </a:p>
          <a:p>
            <a:r>
              <a:rPr lang="en-US" baseline="0" dirty="0" smtClean="0">
                <a:latin typeface="+mj-lt"/>
                <a:cs typeface="Times New Roman" pitchFamily="18" charset="0"/>
              </a:rPr>
              <a:t>Solve V</a:t>
            </a:r>
            <a:r>
              <a:rPr lang="en-US" baseline="30000" dirty="0" smtClean="0">
                <a:solidFill>
                  <a:srgbClr val="3B4F89"/>
                </a:solidFill>
                <a:latin typeface="+mj-lt"/>
                <a:cs typeface="Times New Roman" pitchFamily="18" charset="0"/>
              </a:rPr>
              <a:t> *</a:t>
            </a:r>
            <a:r>
              <a:rPr lang="en-US" baseline="0" dirty="0" smtClean="0">
                <a:latin typeface="+mj-lt"/>
                <a:cs typeface="Times New Roman" pitchFamily="18" charset="0"/>
              </a:rPr>
              <a:t> for M</a:t>
            </a:r>
            <a:r>
              <a:rPr lang="en-US" baseline="0" dirty="0" smtClean="0">
                <a:latin typeface="+mj-lt"/>
                <a:ea typeface="Arial Unicode MS" pitchFamily="34" charset="-128"/>
                <a:cs typeface="Times New Roman" pitchFamily="18" charset="0"/>
              </a:rPr>
              <a:t> (M=E)</a:t>
            </a:r>
            <a:endParaRPr lang="en-US" baseline="0" dirty="0" smtClean="0">
              <a:latin typeface="+mj-lt"/>
              <a:cs typeface="Times New Roman" pitchFamily="18" charset="0"/>
            </a:endParaRPr>
          </a:p>
          <a:p>
            <a:r>
              <a:rPr lang="en-US" baseline="0" dirty="0" smtClean="0">
                <a:solidFill>
                  <a:srgbClr val="3B4F89"/>
                </a:solidFill>
                <a:latin typeface="+mj-lt"/>
                <a:cs typeface="Times New Roman" pitchFamily="18" charset="0"/>
              </a:rPr>
              <a:t>E</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 = E</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a:t>
            </a:r>
            <a:r>
              <a:rPr lang="en-US" b="1" dirty="0" err="1">
                <a:solidFill>
                  <a:srgbClr val="3B4F89"/>
                </a:solidFill>
                <a:latin typeface="+mj-lt"/>
                <a:ea typeface="Arial Unicode MS" pitchFamily="34" charset="-128"/>
                <a:cs typeface="Times New Roman" pitchFamily="18" charset="0"/>
              </a:rPr>
              <a:t>p</a:t>
            </a:r>
            <a:r>
              <a:rPr lang="en-US" b="1" baseline="-25000" dirty="0" err="1">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cs typeface="Times New Roman" pitchFamily="18" charset="0"/>
              </a:rPr>
              <a:t>, U)</a:t>
            </a:r>
            <a:endParaRPr lang="en-US" baseline="0" dirty="0">
              <a:solidFill>
                <a:srgbClr val="3B4F89"/>
              </a:solidFill>
              <a:latin typeface="+mj-lt"/>
              <a:cs typeface="Times New Roman" pitchFamily="18" charset="0"/>
            </a:endParaRPr>
          </a:p>
        </p:txBody>
      </p:sp>
      <p:sp>
        <p:nvSpPr>
          <p:cNvPr id="7" name="TextBox 6"/>
          <p:cNvSpPr txBox="1"/>
          <p:nvPr/>
        </p:nvSpPr>
        <p:spPr>
          <a:xfrm>
            <a:off x="5048595" y="1476703"/>
            <a:ext cx="2858813" cy="923330"/>
          </a:xfrm>
          <a:prstGeom prst="rect">
            <a:avLst/>
          </a:prstGeom>
          <a:noFill/>
          <a:ln>
            <a:solidFill>
              <a:srgbClr val="1F912F"/>
            </a:solidFill>
          </a:ln>
        </p:spPr>
        <p:txBody>
          <a:bodyPr wrap="square" rtlCol="0">
            <a:spAutoFit/>
          </a:bodyPr>
          <a:lstStyle/>
          <a:p>
            <a:r>
              <a:rPr lang="en-US" baseline="0" dirty="0" smtClean="0">
                <a:latin typeface="+mj-lt"/>
                <a:cs typeface="Times New Roman" pitchFamily="18" charset="0"/>
              </a:rPr>
              <a:t>Expenditure Min</a:t>
            </a:r>
          </a:p>
          <a:p>
            <a:r>
              <a:rPr lang="en-US" baseline="0" dirty="0" smtClean="0">
                <a:solidFill>
                  <a:srgbClr val="3B4F89"/>
                </a:solidFill>
                <a:latin typeface="+mj-lt"/>
                <a:ea typeface="Arial Unicode MS" pitchFamily="34" charset="-128"/>
                <a:cs typeface="Times New Roman" pitchFamily="18" charset="0"/>
              </a:rPr>
              <a:t>L = </a:t>
            </a:r>
            <a:r>
              <a:rPr lang="en-US" dirty="0">
                <a:solidFill>
                  <a:srgbClr val="3B4F89"/>
                </a:solidFill>
                <a:latin typeface="+mj-lt"/>
                <a:ea typeface="Arial Unicode MS" pitchFamily="34" charset="-128"/>
                <a:cs typeface="Times New Roman" pitchFamily="18" charset="0"/>
              </a:rPr>
              <a:t>g(</a:t>
            </a:r>
            <a:r>
              <a:rPr lang="en-US" b="1" dirty="0">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ea typeface="Arial Unicode MS" pitchFamily="34" charset="-128"/>
                <a:cs typeface="Times New Roman" pitchFamily="18" charset="0"/>
              </a:rPr>
              <a:t> + </a:t>
            </a:r>
            <a:r>
              <a:rPr lang="el-GR" baseline="0" dirty="0" smtClean="0">
                <a:solidFill>
                  <a:srgbClr val="3B4F89"/>
                </a:solidFill>
                <a:latin typeface="+mj-lt"/>
                <a:ea typeface="Arial Unicode MS" pitchFamily="34" charset="-128"/>
                <a:cs typeface="Times New Roman" pitchFamily="18" charset="0"/>
              </a:rPr>
              <a:t>μ</a:t>
            </a:r>
            <a:r>
              <a:rPr lang="en-US" baseline="0" dirty="0" smtClean="0">
                <a:solidFill>
                  <a:srgbClr val="3B4F89"/>
                </a:solidFill>
                <a:latin typeface="+mj-lt"/>
                <a:ea typeface="Arial Unicode MS" pitchFamily="34" charset="-128"/>
                <a:cs typeface="Times New Roman" pitchFamily="18" charset="0"/>
              </a:rPr>
              <a:t>(U-U(</a:t>
            </a:r>
            <a:r>
              <a:rPr lang="en-US" b="1" baseline="0" dirty="0" smtClean="0">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ea typeface="Arial Unicode MS" pitchFamily="34" charset="-128"/>
                <a:cs typeface="Times New Roman" pitchFamily="18" charset="0"/>
              </a:rPr>
              <a:t>)))</a:t>
            </a:r>
          </a:p>
          <a:p>
            <a:r>
              <a:rPr lang="en-US" baseline="0" dirty="0" smtClean="0">
                <a:solidFill>
                  <a:srgbClr val="3B4F89"/>
                </a:solidFill>
                <a:latin typeface="+mj-lt"/>
                <a:ea typeface="Arial Unicode MS" pitchFamily="34" charset="-128"/>
                <a:cs typeface="Times New Roman" pitchFamily="18" charset="0"/>
              </a:rPr>
              <a:t>x</a:t>
            </a:r>
            <a:r>
              <a:rPr lang="en-US" baseline="30000" dirty="0" smtClean="0">
                <a:solidFill>
                  <a:srgbClr val="3B4F89"/>
                </a:solidFill>
                <a:latin typeface="+mj-lt"/>
                <a:ea typeface="Arial Unicode MS" pitchFamily="34" charset="-128"/>
                <a:cs typeface="Times New Roman" pitchFamily="18" charset="0"/>
              </a:rPr>
              <a:t>c</a:t>
            </a:r>
            <a:r>
              <a:rPr lang="en-US" baseline="0" dirty="0" smtClean="0">
                <a:solidFill>
                  <a:srgbClr val="3B4F89"/>
                </a:solidFill>
                <a:latin typeface="+mj-lt"/>
                <a:ea typeface="Arial Unicode MS" pitchFamily="34" charset="-128"/>
                <a:cs typeface="Times New Roman" pitchFamily="18" charset="0"/>
              </a:rPr>
              <a:t>* = x</a:t>
            </a:r>
            <a:r>
              <a:rPr lang="en-US" baseline="30000" dirty="0">
                <a:solidFill>
                  <a:srgbClr val="3B4F89"/>
                </a:solidFill>
                <a:latin typeface="+mj-lt"/>
                <a:ea typeface="Arial Unicode MS" pitchFamily="34" charset="-128"/>
                <a:cs typeface="Times New Roman" pitchFamily="18" charset="0"/>
              </a:rPr>
              <a:t>c </a:t>
            </a:r>
            <a:r>
              <a:rPr lang="en-US" baseline="0" dirty="0" smtClean="0">
                <a:solidFill>
                  <a:srgbClr val="3B4F89"/>
                </a:solidFill>
                <a:latin typeface="+mj-lt"/>
                <a:ea typeface="Arial Unicode MS" pitchFamily="34" charset="-128"/>
                <a:cs typeface="Times New Roman" pitchFamily="18" charset="0"/>
              </a:rPr>
              <a:t>(</a:t>
            </a:r>
            <a:r>
              <a:rPr lang="en-US" b="1" dirty="0" err="1" smtClean="0">
                <a:solidFill>
                  <a:srgbClr val="3B4F89"/>
                </a:solidFill>
                <a:latin typeface="+mj-lt"/>
                <a:ea typeface="Arial Unicode MS" pitchFamily="34" charset="-128"/>
                <a:cs typeface="Times New Roman" pitchFamily="18" charset="0"/>
              </a:rPr>
              <a:t>p</a:t>
            </a:r>
            <a:r>
              <a:rPr lang="en-US" b="1" baseline="-25000" dirty="0" err="1" smtClean="0">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ea typeface="Arial Unicode MS" pitchFamily="34" charset="-128"/>
                <a:cs typeface="Times New Roman" pitchFamily="18" charset="0"/>
              </a:rPr>
              <a:t>, U)</a:t>
            </a:r>
            <a:endParaRPr lang="en-US" baseline="0" dirty="0">
              <a:latin typeface="+mj-lt"/>
              <a:cs typeface="Times New Roman" pitchFamily="18" charset="0"/>
            </a:endParaRPr>
          </a:p>
        </p:txBody>
      </p:sp>
      <p:sp>
        <p:nvSpPr>
          <p:cNvPr id="8" name="TextBox 7"/>
          <p:cNvSpPr txBox="1"/>
          <p:nvPr/>
        </p:nvSpPr>
        <p:spPr>
          <a:xfrm>
            <a:off x="5065987" y="2979682"/>
            <a:ext cx="2809890" cy="923330"/>
          </a:xfrm>
          <a:prstGeom prst="rect">
            <a:avLst/>
          </a:prstGeom>
          <a:noFill/>
          <a:ln>
            <a:solidFill>
              <a:srgbClr val="1F912F"/>
            </a:solidFill>
          </a:ln>
        </p:spPr>
        <p:txBody>
          <a:bodyPr wrap="square" rtlCol="0">
            <a:spAutoFit/>
          </a:bodyPr>
          <a:lstStyle/>
          <a:p>
            <a:r>
              <a:rPr lang="en-US" baseline="0" dirty="0" smtClean="0">
                <a:latin typeface="+mj-lt"/>
                <a:cs typeface="Times New Roman" pitchFamily="18" charset="0"/>
              </a:rPr>
              <a:t>Expenditure Function</a:t>
            </a:r>
          </a:p>
          <a:p>
            <a:r>
              <a:rPr lang="en-US" baseline="0" dirty="0" smtClean="0">
                <a:solidFill>
                  <a:srgbClr val="3B4F89"/>
                </a:solidFill>
                <a:latin typeface="+mj-lt"/>
                <a:cs typeface="Times New Roman" pitchFamily="18" charset="0"/>
              </a:rPr>
              <a:t>E</a:t>
            </a:r>
            <a:r>
              <a:rPr lang="en-US" baseline="30000" dirty="0" smtClean="0">
                <a:solidFill>
                  <a:srgbClr val="3B4F89"/>
                </a:solidFill>
                <a:latin typeface="+mj-lt"/>
                <a:cs typeface="Times New Roman" pitchFamily="18" charset="0"/>
              </a:rPr>
              <a:t>*</a:t>
            </a:r>
            <a:r>
              <a:rPr lang="en-US" baseline="0" dirty="0" smtClean="0">
                <a:solidFill>
                  <a:srgbClr val="3B4F89"/>
                </a:solidFill>
                <a:latin typeface="+mj-lt"/>
                <a:cs typeface="Times New Roman" pitchFamily="18" charset="0"/>
              </a:rPr>
              <a:t> = E</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a:t>
            </a:r>
            <a:r>
              <a:rPr lang="en-US" b="1" baseline="0" dirty="0" smtClean="0">
                <a:solidFill>
                  <a:srgbClr val="3B4F89"/>
                </a:solidFill>
                <a:latin typeface="+mj-lt"/>
                <a:cs typeface="Times New Roman" pitchFamily="18" charset="0"/>
              </a:rPr>
              <a:t>x</a:t>
            </a:r>
            <a:r>
              <a:rPr lang="en-US" b="1" baseline="30000" dirty="0" smtClean="0">
                <a:solidFill>
                  <a:srgbClr val="3B4F89"/>
                </a:solidFill>
                <a:latin typeface="+mj-lt"/>
                <a:ea typeface="Arial Unicode MS" pitchFamily="34" charset="-128"/>
                <a:cs typeface="Times New Roman" pitchFamily="18" charset="0"/>
              </a:rPr>
              <a:t>c</a:t>
            </a:r>
            <a:r>
              <a:rPr lang="en-US" b="1" baseline="0" dirty="0" smtClean="0">
                <a:solidFill>
                  <a:srgbClr val="3B4F89"/>
                </a:solidFill>
                <a:latin typeface="+mj-lt"/>
                <a:cs typeface="Times New Roman" pitchFamily="18" charset="0"/>
              </a:rPr>
              <a:t>*</a:t>
            </a:r>
            <a:r>
              <a:rPr lang="en-US" baseline="0" dirty="0" smtClean="0">
                <a:solidFill>
                  <a:srgbClr val="3B4F89"/>
                </a:solidFill>
                <a:latin typeface="+mj-lt"/>
                <a:cs typeface="Times New Roman" pitchFamily="18" charset="0"/>
              </a:rPr>
              <a:t>)</a:t>
            </a:r>
          </a:p>
          <a:p>
            <a:r>
              <a:rPr lang="en-US" baseline="0" dirty="0" smtClean="0">
                <a:solidFill>
                  <a:srgbClr val="3B4F89"/>
                </a:solidFill>
                <a:latin typeface="+mj-lt"/>
                <a:cs typeface="Times New Roman" pitchFamily="18" charset="0"/>
              </a:rPr>
              <a:t>E</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 = E</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a:t>
            </a:r>
            <a:r>
              <a:rPr lang="en-US" b="1" dirty="0" err="1">
                <a:solidFill>
                  <a:srgbClr val="3B4F89"/>
                </a:solidFill>
                <a:latin typeface="+mj-lt"/>
                <a:ea typeface="Arial Unicode MS" pitchFamily="34" charset="-128"/>
                <a:cs typeface="Times New Roman" pitchFamily="18" charset="0"/>
              </a:rPr>
              <a:t>p</a:t>
            </a:r>
            <a:r>
              <a:rPr lang="en-US" b="1" baseline="-25000" dirty="0" err="1">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cs typeface="Times New Roman" pitchFamily="18" charset="0"/>
              </a:rPr>
              <a:t>, U)</a:t>
            </a:r>
            <a:endParaRPr lang="en-US" baseline="0" dirty="0">
              <a:solidFill>
                <a:srgbClr val="3B4F89"/>
              </a:solidFill>
              <a:latin typeface="+mj-lt"/>
              <a:cs typeface="Times New Roman" pitchFamily="18" charset="0"/>
            </a:endParaRPr>
          </a:p>
        </p:txBody>
      </p:sp>
      <p:sp>
        <p:nvSpPr>
          <p:cNvPr id="9" name="TextBox 8"/>
          <p:cNvSpPr txBox="1"/>
          <p:nvPr/>
        </p:nvSpPr>
        <p:spPr>
          <a:xfrm>
            <a:off x="5087007" y="4419600"/>
            <a:ext cx="2799381" cy="923330"/>
          </a:xfrm>
          <a:prstGeom prst="rect">
            <a:avLst/>
          </a:prstGeom>
          <a:noFill/>
          <a:ln>
            <a:solidFill>
              <a:srgbClr val="1F912F"/>
            </a:solidFill>
          </a:ln>
        </p:spPr>
        <p:txBody>
          <a:bodyPr wrap="square" rtlCol="0">
            <a:spAutoFit/>
          </a:bodyPr>
          <a:lstStyle/>
          <a:p>
            <a:r>
              <a:rPr lang="en-US" baseline="0" dirty="0" smtClean="0">
                <a:latin typeface="+mj-lt"/>
                <a:cs typeface="Times New Roman" pitchFamily="18" charset="0"/>
              </a:rPr>
              <a:t>Indirect Utility</a:t>
            </a:r>
          </a:p>
          <a:p>
            <a:r>
              <a:rPr lang="en-US" baseline="0" dirty="0" smtClean="0">
                <a:latin typeface="+mj-lt"/>
                <a:cs typeface="Times New Roman" pitchFamily="18" charset="0"/>
              </a:rPr>
              <a:t>Solve E</a:t>
            </a:r>
            <a:r>
              <a:rPr lang="en-US" baseline="30000" dirty="0" smtClean="0">
                <a:solidFill>
                  <a:srgbClr val="3B4F89"/>
                </a:solidFill>
                <a:latin typeface="+mj-lt"/>
                <a:cs typeface="Times New Roman" pitchFamily="18" charset="0"/>
              </a:rPr>
              <a:t> *</a:t>
            </a:r>
            <a:r>
              <a:rPr lang="en-US" baseline="0" dirty="0" smtClean="0">
                <a:latin typeface="+mj-lt"/>
                <a:cs typeface="Times New Roman" pitchFamily="18" charset="0"/>
              </a:rPr>
              <a:t> for U (E=M)</a:t>
            </a:r>
          </a:p>
          <a:p>
            <a:r>
              <a:rPr lang="en-US" baseline="0" dirty="0" smtClean="0">
                <a:solidFill>
                  <a:srgbClr val="3B4F89"/>
                </a:solidFill>
                <a:latin typeface="+mj-lt"/>
                <a:cs typeface="Times New Roman" pitchFamily="18" charset="0"/>
              </a:rPr>
              <a:t>U</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 = V</a:t>
            </a:r>
            <a:r>
              <a:rPr lang="en-US" baseline="30000" dirty="0" smtClean="0">
                <a:solidFill>
                  <a:srgbClr val="3B4F89"/>
                </a:solidFill>
                <a:latin typeface="+mj-lt"/>
                <a:cs typeface="Times New Roman" pitchFamily="18" charset="0"/>
              </a:rPr>
              <a:t> *</a:t>
            </a:r>
            <a:r>
              <a:rPr lang="en-US" baseline="0" dirty="0" smtClean="0">
                <a:solidFill>
                  <a:srgbClr val="3B4F89"/>
                </a:solidFill>
                <a:latin typeface="+mj-lt"/>
                <a:cs typeface="Times New Roman" pitchFamily="18" charset="0"/>
              </a:rPr>
              <a:t>(</a:t>
            </a:r>
            <a:r>
              <a:rPr lang="en-US" b="1" dirty="0" err="1">
                <a:solidFill>
                  <a:srgbClr val="3B4F89"/>
                </a:solidFill>
                <a:latin typeface="+mj-lt"/>
                <a:ea typeface="Arial Unicode MS" pitchFamily="34" charset="-128"/>
                <a:cs typeface="Times New Roman" pitchFamily="18" charset="0"/>
              </a:rPr>
              <a:t>p</a:t>
            </a:r>
            <a:r>
              <a:rPr lang="en-US" b="1" baseline="-25000" dirty="0" err="1">
                <a:solidFill>
                  <a:srgbClr val="3B4F89"/>
                </a:solidFill>
                <a:latin typeface="+mj-lt"/>
                <a:ea typeface="Arial Unicode MS" pitchFamily="34" charset="-128"/>
                <a:cs typeface="Times New Roman" pitchFamily="18" charset="0"/>
              </a:rPr>
              <a:t>x</a:t>
            </a:r>
            <a:r>
              <a:rPr lang="en-US" baseline="0" dirty="0" smtClean="0">
                <a:solidFill>
                  <a:srgbClr val="3B4F89"/>
                </a:solidFill>
                <a:latin typeface="+mj-lt"/>
                <a:cs typeface="Times New Roman" pitchFamily="18" charset="0"/>
              </a:rPr>
              <a:t>, </a:t>
            </a:r>
            <a:r>
              <a:rPr lang="en-US" dirty="0">
                <a:solidFill>
                  <a:srgbClr val="3B4F89"/>
                </a:solidFill>
                <a:latin typeface="+mj-lt"/>
                <a:ea typeface="Arial Unicode MS" pitchFamily="34" charset="-128"/>
                <a:cs typeface="Times New Roman" pitchFamily="18" charset="0"/>
              </a:rPr>
              <a:t>M</a:t>
            </a:r>
            <a:r>
              <a:rPr lang="en-US" baseline="0" dirty="0" smtClean="0">
                <a:solidFill>
                  <a:srgbClr val="3B4F89"/>
                </a:solidFill>
                <a:latin typeface="+mj-lt"/>
                <a:ea typeface="Arial Unicode MS" pitchFamily="34" charset="-128"/>
                <a:cs typeface="Times New Roman" pitchFamily="18" charset="0"/>
              </a:rPr>
              <a:t>)</a:t>
            </a:r>
            <a:endParaRPr lang="en-US" baseline="0" dirty="0">
              <a:solidFill>
                <a:srgbClr val="3B4F89"/>
              </a:solidFill>
              <a:latin typeface="+mj-lt"/>
              <a:cs typeface="Times New Roman" pitchFamily="18" charset="0"/>
            </a:endParaRPr>
          </a:p>
        </p:txBody>
      </p:sp>
      <p:sp>
        <p:nvSpPr>
          <p:cNvPr id="10" name="Down Arrow 9"/>
          <p:cNvSpPr/>
          <p:nvPr/>
        </p:nvSpPr>
        <p:spPr bwMode="auto">
          <a:xfrm>
            <a:off x="2084677" y="2522374"/>
            <a:ext cx="484632" cy="368082"/>
          </a:xfrm>
          <a:prstGeom prst="downArrow">
            <a:avLst/>
          </a:prstGeom>
          <a:solidFill>
            <a:schemeClr val="accent1"/>
          </a:solidFill>
          <a:ln w="28575" cap="flat" cmpd="sng" algn="ctr">
            <a:solidFill>
              <a:srgbClr val="5858D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25000" smtClean="0">
              <a:ln>
                <a:noFill/>
              </a:ln>
              <a:solidFill>
                <a:srgbClr val="007572"/>
              </a:solidFill>
              <a:effectLst/>
              <a:latin typeface="Arial" charset="0"/>
            </a:endParaRPr>
          </a:p>
        </p:txBody>
      </p:sp>
      <p:sp>
        <p:nvSpPr>
          <p:cNvPr id="11" name="Down Arrow 10"/>
          <p:cNvSpPr/>
          <p:nvPr/>
        </p:nvSpPr>
        <p:spPr bwMode="auto">
          <a:xfrm>
            <a:off x="2058401" y="3988569"/>
            <a:ext cx="484632" cy="368082"/>
          </a:xfrm>
          <a:prstGeom prst="downArrow">
            <a:avLst/>
          </a:prstGeom>
          <a:solidFill>
            <a:schemeClr val="accent1"/>
          </a:solidFill>
          <a:ln w="28575" cap="flat" cmpd="sng" algn="ctr">
            <a:solidFill>
              <a:srgbClr val="5858D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25000" smtClean="0">
              <a:ln>
                <a:noFill/>
              </a:ln>
              <a:solidFill>
                <a:srgbClr val="007572"/>
              </a:solidFill>
              <a:effectLst/>
              <a:latin typeface="Arial" charset="0"/>
            </a:endParaRPr>
          </a:p>
        </p:txBody>
      </p:sp>
      <p:sp>
        <p:nvSpPr>
          <p:cNvPr id="12" name="Down Arrow 11"/>
          <p:cNvSpPr/>
          <p:nvPr/>
        </p:nvSpPr>
        <p:spPr bwMode="auto">
          <a:xfrm>
            <a:off x="6220499" y="2485586"/>
            <a:ext cx="484632" cy="368082"/>
          </a:xfrm>
          <a:prstGeom prst="downArrow">
            <a:avLst/>
          </a:prstGeom>
          <a:solidFill>
            <a:schemeClr val="accent1"/>
          </a:solidFill>
          <a:ln w="28575" cap="flat" cmpd="sng" algn="ctr">
            <a:solidFill>
              <a:srgbClr val="5858D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25000" smtClean="0">
              <a:ln>
                <a:noFill/>
              </a:ln>
              <a:solidFill>
                <a:srgbClr val="007572"/>
              </a:solidFill>
              <a:effectLst/>
              <a:latin typeface="Arial" charset="0"/>
            </a:endParaRPr>
          </a:p>
        </p:txBody>
      </p:sp>
      <p:sp>
        <p:nvSpPr>
          <p:cNvPr id="13" name="Down Arrow 12"/>
          <p:cNvSpPr/>
          <p:nvPr/>
        </p:nvSpPr>
        <p:spPr bwMode="auto">
          <a:xfrm>
            <a:off x="6220497" y="3988569"/>
            <a:ext cx="484632" cy="368082"/>
          </a:xfrm>
          <a:prstGeom prst="downArrow">
            <a:avLst/>
          </a:prstGeom>
          <a:solidFill>
            <a:schemeClr val="accent1"/>
          </a:solidFill>
          <a:ln w="28575" cap="flat" cmpd="sng" algn="ctr">
            <a:solidFill>
              <a:srgbClr val="5858D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25000" smtClean="0">
              <a:ln>
                <a:noFill/>
              </a:ln>
              <a:solidFill>
                <a:srgbClr val="007572"/>
              </a:solidFill>
              <a:effectLst/>
              <a:latin typeface="Arial"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790689842"/>
              </p:ext>
            </p:extLst>
          </p:nvPr>
        </p:nvGraphicFramePr>
        <p:xfrm>
          <a:off x="3505200" y="5943600"/>
          <a:ext cx="1695450" cy="381000"/>
        </p:xfrm>
        <a:graphic>
          <a:graphicData uri="http://schemas.openxmlformats.org/presentationml/2006/ole">
            <mc:AlternateContent xmlns:mc="http://schemas.openxmlformats.org/markup-compatibility/2006">
              <mc:Choice xmlns:v="urn:schemas-microsoft-com:vml" Requires="v">
                <p:oleObj spid="_x0000_s148540" name="Equation" r:id="rId3" imgW="1129810" imgH="253890" progId="Equation.DSMT4">
                  <p:embed/>
                </p:oleObj>
              </mc:Choice>
              <mc:Fallback>
                <p:oleObj name="Equation" r:id="rId3" imgW="1129810" imgH="253890" progId="Equation.DSMT4">
                  <p:embed/>
                  <p:pic>
                    <p:nvPicPr>
                      <p:cNvPr id="0" name="Picture 5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05200" y="5943600"/>
                        <a:ext cx="169545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97699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Shephards</a:t>
            </a:r>
            <a:r>
              <a:rPr lang="en-US" dirty="0" smtClean="0"/>
              <a:t> Lemma and Roy’s Identity</a:t>
            </a:r>
            <a:endParaRPr lang="en-US" dirty="0"/>
          </a:p>
        </p:txBody>
      </p:sp>
      <p:sp>
        <p:nvSpPr>
          <p:cNvPr id="3" name="Content Placeholder 2"/>
          <p:cNvSpPr>
            <a:spLocks noGrp="1"/>
          </p:cNvSpPr>
          <p:nvPr>
            <p:ph idx="1"/>
          </p:nvPr>
        </p:nvSpPr>
        <p:spPr/>
        <p:txBody>
          <a:bodyPr/>
          <a:lstStyle/>
          <a:p>
            <a:r>
              <a:rPr lang="en-US" dirty="0" smtClean="0"/>
              <a:t>Two envelope theorem results allow:</a:t>
            </a:r>
          </a:p>
          <a:p>
            <a:pPr lvl="1"/>
            <a:r>
              <a:rPr lang="en-US" dirty="0" smtClean="0"/>
              <a:t>Derivation of ordinary demand curves from the expenditure function</a:t>
            </a:r>
          </a:p>
          <a:p>
            <a:pPr lvl="1"/>
            <a:r>
              <a:rPr lang="en-US" dirty="0" smtClean="0"/>
              <a:t>Derivation of compensated demand curves from the indirect utility function</a:t>
            </a:r>
            <a:endParaRPr lang="en-US" dirty="0"/>
          </a:p>
        </p:txBody>
      </p:sp>
    </p:spTree>
    <p:extLst>
      <p:ext uri="{BB962C8B-B14F-4D97-AF65-F5344CB8AC3E}">
        <p14:creationId xmlns:p14="http://schemas.microsoft.com/office/powerpoint/2010/main" val="3249644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74638"/>
            <a:ext cx="8229600" cy="944562"/>
          </a:xfrm>
        </p:spPr>
        <p:txBody>
          <a:bodyPr/>
          <a:lstStyle/>
          <a:p>
            <a:pPr eaLnBrk="1" fontAlgn="auto" hangingPunct="1">
              <a:spcAft>
                <a:spcPts val="0"/>
              </a:spcAft>
              <a:defRPr/>
            </a:pPr>
            <a:r>
              <a:rPr lang="en-US" dirty="0" smtClean="0"/>
              <a:t>Envelope Theorem</a:t>
            </a:r>
          </a:p>
        </p:txBody>
      </p:sp>
      <p:sp>
        <p:nvSpPr>
          <p:cNvPr id="48131" name="Rectangle 3"/>
          <p:cNvSpPr>
            <a:spLocks noGrp="1" noChangeArrowheads="1"/>
          </p:cNvSpPr>
          <p:nvPr>
            <p:ph idx="1"/>
          </p:nvPr>
        </p:nvSpPr>
        <p:spPr>
          <a:xfrm>
            <a:off x="457200" y="1219200"/>
            <a:ext cx="8229600" cy="4906963"/>
          </a:xfrm>
        </p:spPr>
        <p:txBody>
          <a:bodyPr>
            <a:normAutofit lnSpcReduction="10000"/>
          </a:bodyPr>
          <a:lstStyle/>
          <a:p>
            <a:pPr eaLnBrk="1" hangingPunct="1"/>
            <a:r>
              <a:rPr lang="en-US" dirty="0" smtClean="0"/>
              <a:t>Say we know that y = f(x; </a:t>
            </a:r>
            <a:r>
              <a:rPr lang="el-GR" dirty="0" smtClean="0">
                <a:cs typeface="Arial" charset="0"/>
              </a:rPr>
              <a:t>ω</a:t>
            </a:r>
            <a:r>
              <a:rPr lang="en-US" dirty="0" smtClean="0"/>
              <a:t>)</a:t>
            </a:r>
          </a:p>
          <a:p>
            <a:pPr lvl="1" eaLnBrk="1" hangingPunct="1"/>
            <a:r>
              <a:rPr lang="en-US" dirty="0" smtClean="0"/>
              <a:t>We find y is maximized at x</a:t>
            </a:r>
            <a:r>
              <a:rPr lang="en-US" baseline="30000" dirty="0" smtClean="0">
                <a:cs typeface="Arial" charset="0"/>
              </a:rPr>
              <a:t>*</a:t>
            </a:r>
            <a:r>
              <a:rPr lang="en-US" dirty="0" smtClean="0"/>
              <a:t> = x(</a:t>
            </a:r>
            <a:r>
              <a:rPr lang="el-GR" dirty="0" smtClean="0">
                <a:cs typeface="Arial" charset="0"/>
              </a:rPr>
              <a:t>ω</a:t>
            </a:r>
            <a:r>
              <a:rPr lang="en-US" dirty="0" smtClean="0"/>
              <a:t>)</a:t>
            </a:r>
          </a:p>
          <a:p>
            <a:r>
              <a:rPr lang="en-US" dirty="0" smtClean="0"/>
              <a:t>So we know that </a:t>
            </a:r>
            <a:r>
              <a:rPr lang="en-US" dirty="0">
                <a:cs typeface="Arial" charset="0"/>
              </a:rPr>
              <a:t>y</a:t>
            </a:r>
            <a:r>
              <a:rPr lang="en-US" baseline="30000" dirty="0">
                <a:cs typeface="Arial" charset="0"/>
              </a:rPr>
              <a:t>*</a:t>
            </a:r>
            <a:r>
              <a:rPr lang="en-US" dirty="0">
                <a:cs typeface="Arial" charset="0"/>
              </a:rPr>
              <a:t> = </a:t>
            </a:r>
            <a:r>
              <a:rPr lang="en-US" dirty="0" smtClean="0">
                <a:cs typeface="Arial" charset="0"/>
              </a:rPr>
              <a:t>y(x</a:t>
            </a:r>
            <a:r>
              <a:rPr lang="en-US" baseline="30000" dirty="0" smtClean="0">
                <a:cs typeface="Arial" charset="0"/>
              </a:rPr>
              <a:t>*</a:t>
            </a:r>
            <a:r>
              <a:rPr lang="en-US" dirty="0" smtClean="0">
                <a:cs typeface="Arial" charset="0"/>
              </a:rPr>
              <a:t>=</a:t>
            </a:r>
            <a:r>
              <a:rPr lang="en-US" dirty="0" smtClean="0"/>
              <a:t>x(</a:t>
            </a:r>
            <a:r>
              <a:rPr lang="el-GR" dirty="0">
                <a:cs typeface="Arial" charset="0"/>
              </a:rPr>
              <a:t>ω</a:t>
            </a:r>
            <a:r>
              <a:rPr lang="en-US" dirty="0"/>
              <a:t>),</a:t>
            </a:r>
            <a:r>
              <a:rPr lang="el-GR" dirty="0">
                <a:cs typeface="Arial" charset="0"/>
              </a:rPr>
              <a:t>ω</a:t>
            </a:r>
            <a:r>
              <a:rPr lang="en-US" dirty="0">
                <a:cs typeface="Arial" charset="0"/>
              </a:rPr>
              <a:t>))</a:t>
            </a:r>
            <a:r>
              <a:rPr lang="en-US" dirty="0" smtClean="0">
                <a:cs typeface="Arial" charset="0"/>
              </a:rPr>
              <a:t>. </a:t>
            </a:r>
          </a:p>
          <a:p>
            <a:r>
              <a:rPr lang="en-US" dirty="0" smtClean="0">
                <a:cs typeface="Arial" charset="0"/>
              </a:rPr>
              <a:t>Now say we want to find out</a:t>
            </a:r>
          </a:p>
          <a:p>
            <a:endParaRPr lang="en-US" dirty="0">
              <a:cs typeface="Arial" charset="0"/>
            </a:endParaRPr>
          </a:p>
          <a:p>
            <a:endParaRPr lang="en-US" dirty="0" smtClean="0">
              <a:cs typeface="Arial" charset="0"/>
            </a:endParaRPr>
          </a:p>
          <a:p>
            <a:r>
              <a:rPr lang="en-US" dirty="0" smtClean="0">
                <a:cs typeface="Arial" charset="0"/>
              </a:rPr>
              <a:t>So when </a:t>
            </a:r>
            <a:r>
              <a:rPr lang="el-GR" dirty="0" smtClean="0">
                <a:cs typeface="Arial" charset="0"/>
              </a:rPr>
              <a:t>ω</a:t>
            </a:r>
            <a:r>
              <a:rPr lang="en-US" dirty="0" smtClean="0">
                <a:cs typeface="Arial" charset="0"/>
              </a:rPr>
              <a:t> changes, the optimal x changes, which changes the y* function.</a:t>
            </a:r>
          </a:p>
          <a:p>
            <a:r>
              <a:rPr lang="en-US" dirty="0" smtClean="0">
                <a:cs typeface="Arial" charset="0"/>
              </a:rPr>
              <a:t>Two methods to solve this…</a:t>
            </a:r>
          </a:p>
        </p:txBody>
      </p:sp>
      <p:graphicFrame>
        <p:nvGraphicFramePr>
          <p:cNvPr id="2" name="Object 1"/>
          <p:cNvGraphicFramePr>
            <a:graphicFrameLocks noChangeAspect="1"/>
          </p:cNvGraphicFramePr>
          <p:nvPr>
            <p:extLst>
              <p:ext uri="{D42A27DB-BD31-4B8C-83A1-F6EECF244321}">
                <p14:modId xmlns:p14="http://schemas.microsoft.com/office/powerpoint/2010/main" val="3298874748"/>
              </p:ext>
            </p:extLst>
          </p:nvPr>
        </p:nvGraphicFramePr>
        <p:xfrm>
          <a:off x="2286000" y="3276600"/>
          <a:ext cx="3532909" cy="1143000"/>
        </p:xfrm>
        <a:graphic>
          <a:graphicData uri="http://schemas.openxmlformats.org/presentationml/2006/ole">
            <mc:AlternateContent xmlns:mc="http://schemas.openxmlformats.org/markup-compatibility/2006">
              <mc:Choice xmlns:v="urn:schemas-microsoft-com:vml" Requires="v">
                <p:oleObj spid="_x0000_s171062" name="Equation" r:id="rId3" imgW="1295400" imgH="419100" progId="Equation.DSMT4">
                  <p:embed/>
                </p:oleObj>
              </mc:Choice>
              <mc:Fallback>
                <p:oleObj name="Equation" r:id="rId3" imgW="1295400" imgH="419100" progId="Equation.DSMT4">
                  <p:embed/>
                  <p:pic>
                    <p:nvPicPr>
                      <p:cNvPr id="0"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276600"/>
                        <a:ext cx="3532909"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63796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Minimization</a:t>
            </a:r>
            <a:endParaRPr lang="en-US" dirty="0"/>
          </a:p>
        </p:txBody>
      </p:sp>
      <p:sp>
        <p:nvSpPr>
          <p:cNvPr id="3" name="Content Placeholder 2"/>
          <p:cNvSpPr>
            <a:spLocks noGrp="1"/>
          </p:cNvSpPr>
          <p:nvPr>
            <p:ph idx="1"/>
          </p:nvPr>
        </p:nvSpPr>
        <p:spPr>
          <a:xfrm>
            <a:off x="457200" y="1524000"/>
            <a:ext cx="8229600" cy="4602163"/>
          </a:xfrm>
        </p:spPr>
        <p:txBody>
          <a:bodyPr/>
          <a:lstStyle/>
          <a:p>
            <a:r>
              <a:rPr lang="en-US" dirty="0" smtClean="0"/>
              <a:t>Set up optimization problem</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92630016"/>
              </p:ext>
            </p:extLst>
          </p:nvPr>
        </p:nvGraphicFramePr>
        <p:xfrm>
          <a:off x="1155700" y="2095500"/>
          <a:ext cx="4254500" cy="4216400"/>
        </p:xfrm>
        <a:graphic>
          <a:graphicData uri="http://schemas.openxmlformats.org/presentationml/2006/ole">
            <mc:AlternateContent xmlns:mc="http://schemas.openxmlformats.org/markup-compatibility/2006">
              <mc:Choice xmlns:v="urn:schemas-microsoft-com:vml" Requires="v">
                <p:oleObj spid="_x0000_s140350" name="Equation" r:id="rId3" imgW="4254480" imgH="4216320" progId="Equation.DSMT4">
                  <p:embed/>
                </p:oleObj>
              </mc:Choice>
              <mc:Fallback>
                <p:oleObj name="Equation" r:id="rId3" imgW="4254480" imgH="4216320" progId="Equation.DSMT4">
                  <p:embed/>
                  <p:pic>
                    <p:nvPicPr>
                      <p:cNvPr id="0"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5700" y="2095500"/>
                        <a:ext cx="4254500" cy="421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62669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152400"/>
            <a:ext cx="8229600" cy="762000"/>
          </a:xfrm>
        </p:spPr>
        <p:txBody>
          <a:bodyPr/>
          <a:lstStyle/>
          <a:p>
            <a:pPr eaLnBrk="1" fontAlgn="auto" hangingPunct="1">
              <a:spcAft>
                <a:spcPts val="0"/>
              </a:spcAft>
              <a:defRPr/>
            </a:pPr>
            <a:r>
              <a:rPr lang="en-US" dirty="0" smtClean="0"/>
              <a:t>Envelope Theorem</a:t>
            </a:r>
          </a:p>
        </p:txBody>
      </p:sp>
      <p:sp>
        <p:nvSpPr>
          <p:cNvPr id="50179" name="Rectangle 3"/>
          <p:cNvSpPr>
            <a:spLocks noGrp="1" noChangeArrowheads="1"/>
          </p:cNvSpPr>
          <p:nvPr>
            <p:ph idx="1"/>
          </p:nvPr>
        </p:nvSpPr>
        <p:spPr>
          <a:xfrm>
            <a:off x="228600" y="914400"/>
            <a:ext cx="8763000" cy="5791200"/>
          </a:xfrm>
        </p:spPr>
        <p:txBody>
          <a:bodyPr rtlCol="0">
            <a:normAutofit lnSpcReduction="10000"/>
          </a:bodyPr>
          <a:lstStyle/>
          <a:p>
            <a:pPr marL="182880" lvl="1" indent="-182880" eaLnBrk="1" fontAlgn="auto" hangingPunct="1">
              <a:spcAft>
                <a:spcPts val="0"/>
              </a:spcAft>
              <a:buFont typeface="Arial" pitchFamily="34" charset="0"/>
              <a:buChar char="•"/>
              <a:defRPr/>
            </a:pPr>
            <a:r>
              <a:rPr lang="en-US" sz="3000" dirty="0" smtClean="0"/>
              <a:t>Start with: y = f(x; </a:t>
            </a:r>
            <a:r>
              <a:rPr lang="el-GR" sz="3000" dirty="0" smtClean="0">
                <a:cs typeface="Arial" charset="0"/>
              </a:rPr>
              <a:t>ω</a:t>
            </a:r>
            <a:r>
              <a:rPr lang="en-US" sz="3000" dirty="0" smtClean="0">
                <a:cs typeface="Arial" charset="0"/>
              </a:rPr>
              <a:t>) and calculate  </a:t>
            </a:r>
            <a:r>
              <a:rPr lang="en-US" sz="3000" dirty="0" smtClean="0"/>
              <a:t>x</a:t>
            </a:r>
            <a:r>
              <a:rPr lang="en-US" sz="3000" baseline="30000" dirty="0">
                <a:cs typeface="Arial" charset="0"/>
              </a:rPr>
              <a:t>*</a:t>
            </a:r>
            <a:r>
              <a:rPr lang="en-US" sz="3000" dirty="0" smtClean="0"/>
              <a:t> </a:t>
            </a:r>
            <a:r>
              <a:rPr lang="en-US" sz="3000" dirty="0"/>
              <a:t>= </a:t>
            </a:r>
            <a:r>
              <a:rPr lang="en-US" sz="3000" dirty="0" smtClean="0"/>
              <a:t>x(</a:t>
            </a:r>
            <a:r>
              <a:rPr lang="el-GR" sz="3000" dirty="0">
                <a:cs typeface="Arial" charset="0"/>
              </a:rPr>
              <a:t>ω</a:t>
            </a:r>
            <a:r>
              <a:rPr lang="en-US" sz="3000" dirty="0" smtClean="0"/>
              <a:t>)</a:t>
            </a:r>
          </a:p>
          <a:p>
            <a:pPr marL="182880" indent="-182880" eaLnBrk="1" fontAlgn="auto" hangingPunct="1">
              <a:spcAft>
                <a:spcPts val="0"/>
              </a:spcAft>
              <a:buFont typeface="Arial" pitchFamily="34" charset="0"/>
              <a:buChar char="•"/>
              <a:defRPr/>
            </a:pPr>
            <a:r>
              <a:rPr lang="en-US" sz="3000" dirty="0" smtClean="0"/>
              <a:t>First </a:t>
            </a:r>
            <a:r>
              <a:rPr lang="en-US" sz="3000" dirty="0"/>
              <a:t>option</a:t>
            </a:r>
            <a:r>
              <a:rPr lang="en-US" sz="3000" dirty="0" smtClean="0"/>
              <a:t>:</a:t>
            </a:r>
          </a:p>
          <a:p>
            <a:pPr marL="457200" lvl="1" indent="-184150">
              <a:buFont typeface="Arial" pitchFamily="34" charset="0"/>
              <a:buChar char="•"/>
              <a:defRPr/>
            </a:pPr>
            <a:r>
              <a:rPr lang="en-US" sz="2400" dirty="0" smtClean="0"/>
              <a:t>y </a:t>
            </a:r>
            <a:r>
              <a:rPr lang="en-US" sz="2400" dirty="0"/>
              <a:t>= f(x; </a:t>
            </a:r>
            <a:r>
              <a:rPr lang="el-GR" sz="2400" dirty="0">
                <a:cs typeface="Arial" charset="0"/>
              </a:rPr>
              <a:t>ω</a:t>
            </a:r>
            <a:r>
              <a:rPr lang="en-US" sz="2400" dirty="0" smtClean="0">
                <a:cs typeface="Arial" charset="0"/>
              </a:rPr>
              <a:t>), substitute in </a:t>
            </a:r>
            <a:r>
              <a:rPr lang="en-US" sz="2400" dirty="0"/>
              <a:t>x</a:t>
            </a:r>
            <a:r>
              <a:rPr lang="en-US" sz="2400" baseline="30000" dirty="0">
                <a:cs typeface="Arial" charset="0"/>
              </a:rPr>
              <a:t>*</a:t>
            </a:r>
            <a:r>
              <a:rPr lang="en-US" sz="2400" dirty="0"/>
              <a:t> = x(</a:t>
            </a:r>
            <a:r>
              <a:rPr lang="el-GR" sz="2400" dirty="0">
                <a:cs typeface="Arial" charset="0"/>
              </a:rPr>
              <a:t>ω</a:t>
            </a:r>
            <a:r>
              <a:rPr lang="en-US" sz="2400" dirty="0" smtClean="0"/>
              <a:t>) to get y</a:t>
            </a:r>
            <a:r>
              <a:rPr lang="en-US" sz="2400" baseline="30000" dirty="0">
                <a:cs typeface="Arial" charset="0"/>
              </a:rPr>
              <a:t>*</a:t>
            </a:r>
            <a:r>
              <a:rPr lang="en-US" sz="2400" dirty="0" smtClean="0"/>
              <a:t> </a:t>
            </a:r>
            <a:r>
              <a:rPr lang="en-US" sz="2400" dirty="0"/>
              <a:t>= </a:t>
            </a:r>
            <a:r>
              <a:rPr lang="en-US" sz="2400" dirty="0" smtClean="0"/>
              <a:t>y(x(</a:t>
            </a:r>
            <a:r>
              <a:rPr lang="el-GR" sz="2400" dirty="0">
                <a:cs typeface="Arial" charset="0"/>
              </a:rPr>
              <a:t>ω</a:t>
            </a:r>
            <a:r>
              <a:rPr lang="en-US" sz="2400" dirty="0"/>
              <a:t>)</a:t>
            </a:r>
            <a:r>
              <a:rPr lang="en-US" sz="2400" dirty="0" smtClean="0"/>
              <a:t>; </a:t>
            </a:r>
            <a:r>
              <a:rPr lang="el-GR" sz="2400" dirty="0">
                <a:cs typeface="Arial" charset="0"/>
              </a:rPr>
              <a:t>ω</a:t>
            </a:r>
            <a:r>
              <a:rPr lang="en-US" sz="2400" dirty="0" smtClean="0"/>
              <a:t>):</a:t>
            </a:r>
          </a:p>
          <a:p>
            <a:pPr marL="457200" lvl="1" indent="-184150">
              <a:buFont typeface="Arial" pitchFamily="34" charset="0"/>
              <a:buChar char="•"/>
              <a:defRPr/>
            </a:pPr>
            <a:endParaRPr lang="en-US" sz="3000" dirty="0" smtClean="0"/>
          </a:p>
          <a:p>
            <a:pPr marL="738188" lvl="1" indent="-280988" eaLnBrk="1" fontAlgn="auto" hangingPunct="1">
              <a:spcAft>
                <a:spcPts val="0"/>
              </a:spcAft>
              <a:buFont typeface="Arial" pitchFamily="34" charset="0"/>
              <a:buNone/>
              <a:defRPr/>
            </a:pPr>
            <a:endParaRPr lang="en-US" sz="3000" dirty="0"/>
          </a:p>
          <a:p>
            <a:pPr>
              <a:defRPr/>
            </a:pPr>
            <a:r>
              <a:rPr lang="en-US" sz="2800" dirty="0" smtClean="0">
                <a:cs typeface="Arial" charset="0"/>
              </a:rPr>
              <a:t>Second option, turn it around:</a:t>
            </a:r>
          </a:p>
          <a:p>
            <a:pPr marL="457200" lvl="1" indent="-222250" eaLnBrk="1" fontAlgn="auto" hangingPunct="1">
              <a:spcAft>
                <a:spcPts val="0"/>
              </a:spcAft>
              <a:buFont typeface="Arial" pitchFamily="34" charset="0"/>
              <a:buChar char="•"/>
              <a:defRPr/>
            </a:pPr>
            <a:r>
              <a:rPr lang="en-US" sz="2400" dirty="0" smtClean="0">
                <a:cs typeface="Arial" charset="0"/>
              </a:rPr>
              <a:t>First, take					</a:t>
            </a:r>
            <a:r>
              <a:rPr lang="en-US" sz="2400" dirty="0" smtClean="0">
                <a:cs typeface="Arial" charset="0"/>
                <a:sym typeface="WP MathA" pitchFamily="2" charset="2"/>
              </a:rPr>
              <a:t>then substitute </a:t>
            </a:r>
            <a:r>
              <a:rPr lang="en-US" sz="2400" dirty="0" smtClean="0"/>
              <a:t>x</a:t>
            </a:r>
            <a:r>
              <a:rPr lang="en-US" sz="2400" dirty="0"/>
              <a:t>* = </a:t>
            </a:r>
            <a:r>
              <a:rPr lang="en-US" sz="2400" dirty="0" smtClean="0"/>
              <a:t>x(</a:t>
            </a:r>
            <a:r>
              <a:rPr lang="el-GR" sz="2400" dirty="0">
                <a:cs typeface="Arial" charset="0"/>
              </a:rPr>
              <a:t>ω</a:t>
            </a:r>
            <a:r>
              <a:rPr lang="en-US" sz="2400" dirty="0" smtClean="0"/>
              <a:t>) </a:t>
            </a:r>
          </a:p>
          <a:p>
            <a:pPr marL="234950" lvl="1" indent="0" eaLnBrk="1" fontAlgn="auto" hangingPunct="1">
              <a:spcAft>
                <a:spcPts val="0"/>
              </a:spcAft>
              <a:buNone/>
              <a:defRPr/>
            </a:pPr>
            <a:endParaRPr lang="en-US" sz="2400" dirty="0"/>
          </a:p>
          <a:p>
            <a:pPr marL="457200" lvl="1" indent="0" eaLnBrk="1" fontAlgn="auto" hangingPunct="1">
              <a:spcAft>
                <a:spcPts val="0"/>
              </a:spcAft>
              <a:buNone/>
              <a:defRPr/>
            </a:pPr>
            <a:endParaRPr lang="en-US" sz="2400" dirty="0" smtClean="0"/>
          </a:p>
          <a:p>
            <a:pPr marL="457200" lvl="1" indent="0" eaLnBrk="1" fontAlgn="auto" hangingPunct="1">
              <a:spcAft>
                <a:spcPts val="0"/>
              </a:spcAft>
              <a:buNone/>
              <a:defRPr/>
            </a:pPr>
            <a:r>
              <a:rPr lang="en-US" sz="2400" dirty="0" smtClean="0"/>
              <a:t>into </a:t>
            </a:r>
            <a:r>
              <a:rPr lang="en-US" sz="2400" dirty="0" smtClean="0">
                <a:cs typeface="Arial" charset="0"/>
              </a:rPr>
              <a:t>y</a:t>
            </a:r>
            <a:r>
              <a:rPr lang="el-GR" sz="2400" baseline="-25000" dirty="0" smtClean="0">
                <a:cs typeface="Arial" charset="0"/>
              </a:rPr>
              <a:t>ω</a:t>
            </a:r>
            <a:r>
              <a:rPr lang="en-US" sz="2400" dirty="0" smtClean="0">
                <a:cs typeface="Arial" charset="0"/>
                <a:sym typeface="WP MathA" pitchFamily="2" charset="2"/>
              </a:rPr>
              <a:t>(x</a:t>
            </a:r>
            <a:r>
              <a:rPr lang="en-US" sz="2400" dirty="0"/>
              <a:t> ; </a:t>
            </a:r>
            <a:r>
              <a:rPr lang="el-GR" sz="2400" dirty="0">
                <a:cs typeface="Arial" charset="0"/>
              </a:rPr>
              <a:t>ω</a:t>
            </a:r>
            <a:r>
              <a:rPr lang="en-US" sz="2400" dirty="0" smtClean="0">
                <a:cs typeface="Arial" charset="0"/>
                <a:sym typeface="WP MathA" pitchFamily="2" charset="2"/>
              </a:rPr>
              <a:t>) to get</a:t>
            </a:r>
          </a:p>
          <a:p>
            <a:pPr marL="57150" indent="0">
              <a:defRPr/>
            </a:pPr>
            <a:endParaRPr lang="en-US" sz="2800" dirty="0" smtClean="0">
              <a:cs typeface="Arial" charset="0"/>
              <a:sym typeface="WP MathA" pitchFamily="2" charset="2"/>
            </a:endParaRPr>
          </a:p>
          <a:p>
            <a:pPr marL="57150" indent="0">
              <a:defRPr/>
            </a:pPr>
            <a:r>
              <a:rPr lang="en-US" sz="2800" dirty="0" smtClean="0">
                <a:cs typeface="Arial" charset="0"/>
                <a:sym typeface="WP MathA" pitchFamily="2" charset="2"/>
              </a:rPr>
              <a:t>And we get the identity</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3338666504"/>
              </p:ext>
            </p:extLst>
          </p:nvPr>
        </p:nvGraphicFramePr>
        <p:xfrm>
          <a:off x="1303338" y="2347913"/>
          <a:ext cx="3933825" cy="942975"/>
        </p:xfrm>
        <a:graphic>
          <a:graphicData uri="http://schemas.openxmlformats.org/presentationml/2006/ole">
            <mc:AlternateContent xmlns:mc="http://schemas.openxmlformats.org/markup-compatibility/2006">
              <mc:Choice xmlns:v="urn:schemas-microsoft-com:vml" Requires="v">
                <p:oleObj spid="_x0000_s172240" name="Equation" r:id="rId3" imgW="1803400" imgH="431800" progId="Equation.DSMT4">
                  <p:embed/>
                </p:oleObj>
              </mc:Choice>
              <mc:Fallback>
                <p:oleObj name="Equation" r:id="rId3" imgW="1803400" imgH="431800" progId="Equation.DSMT4">
                  <p:embed/>
                  <p:pic>
                    <p:nvPicPr>
                      <p:cNvPr id="0" name="Picture 20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338" y="2347913"/>
                        <a:ext cx="3933825"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209591153"/>
              </p:ext>
            </p:extLst>
          </p:nvPr>
        </p:nvGraphicFramePr>
        <p:xfrm>
          <a:off x="2057400" y="3810000"/>
          <a:ext cx="3492500" cy="914400"/>
        </p:xfrm>
        <a:graphic>
          <a:graphicData uri="http://schemas.openxmlformats.org/presentationml/2006/ole">
            <mc:AlternateContent xmlns:mc="http://schemas.openxmlformats.org/markup-compatibility/2006">
              <mc:Choice xmlns:v="urn:schemas-microsoft-com:vml" Requires="v">
                <p:oleObj spid="_x0000_s172241" name="Equation" r:id="rId5" imgW="1600200" imgH="419100" progId="Equation.DSMT4">
                  <p:embed/>
                </p:oleObj>
              </mc:Choice>
              <mc:Fallback>
                <p:oleObj name="Equation" r:id="rId5" imgW="1600200" imgH="419100" progId="Equation.DSMT4">
                  <p:embed/>
                  <p:pic>
                    <p:nvPicPr>
                      <p:cNvPr id="0" name="Picture 20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7400" y="3810000"/>
                        <a:ext cx="34925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3651853151"/>
              </p:ext>
            </p:extLst>
          </p:nvPr>
        </p:nvGraphicFramePr>
        <p:xfrm>
          <a:off x="3360738" y="4787900"/>
          <a:ext cx="3933825" cy="941388"/>
        </p:xfrm>
        <a:graphic>
          <a:graphicData uri="http://schemas.openxmlformats.org/presentationml/2006/ole">
            <mc:AlternateContent xmlns:mc="http://schemas.openxmlformats.org/markup-compatibility/2006">
              <mc:Choice xmlns:v="urn:schemas-microsoft-com:vml" Requires="v">
                <p:oleObj spid="_x0000_s172242" name="Equation" r:id="rId7" imgW="1803400" imgH="431800" progId="Equation.DSMT4">
                  <p:embed/>
                </p:oleObj>
              </mc:Choice>
              <mc:Fallback>
                <p:oleObj name="Equation" r:id="rId7" imgW="1803400" imgH="431800" progId="Equation.DSMT4">
                  <p:embed/>
                  <p:pic>
                    <p:nvPicPr>
                      <p:cNvPr id="0" name="Picture 20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60738" y="4787900"/>
                        <a:ext cx="3933825" cy="94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2067" name="Object 35"/>
          <p:cNvGraphicFramePr>
            <a:graphicFrameLocks noChangeAspect="1"/>
          </p:cNvGraphicFramePr>
          <p:nvPr/>
        </p:nvGraphicFramePr>
        <p:xfrm>
          <a:off x="3886200" y="6172200"/>
          <a:ext cx="2216150" cy="525463"/>
        </p:xfrm>
        <a:graphic>
          <a:graphicData uri="http://schemas.openxmlformats.org/presentationml/2006/ole">
            <mc:AlternateContent xmlns:mc="http://schemas.openxmlformats.org/markup-compatibility/2006">
              <mc:Choice xmlns:v="urn:schemas-microsoft-com:vml" Requires="v">
                <p:oleObj spid="_x0000_s172243" name="Equation" r:id="rId9" imgW="1016000" imgH="241300" progId="Equation.DSMT4">
                  <p:embed/>
                </p:oleObj>
              </mc:Choice>
              <mc:Fallback>
                <p:oleObj name="Equation" r:id="rId9" imgW="1016000" imgH="241300" progId="Equation.DSMT4">
                  <p:embed/>
                  <p:pic>
                    <p:nvPicPr>
                      <p:cNvPr id="0" name="Picture 20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6200" y="6172200"/>
                        <a:ext cx="2216150" cy="52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26517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fontAlgn="auto" hangingPunct="1">
              <a:spcAft>
                <a:spcPts val="0"/>
              </a:spcAft>
              <a:defRPr/>
            </a:pPr>
            <a:r>
              <a:rPr lang="en-US" smtClean="0"/>
              <a:t>This is the basis for…</a:t>
            </a:r>
          </a:p>
        </p:txBody>
      </p:sp>
      <p:sp>
        <p:nvSpPr>
          <p:cNvPr id="50179" name="Rectangle 3"/>
          <p:cNvSpPr>
            <a:spLocks noGrp="1" noChangeArrowheads="1"/>
          </p:cNvSpPr>
          <p:nvPr>
            <p:ph idx="1"/>
          </p:nvPr>
        </p:nvSpPr>
        <p:spPr>
          <a:xfrm>
            <a:off x="457200" y="1447800"/>
            <a:ext cx="8229600" cy="4678363"/>
          </a:xfrm>
        </p:spPr>
        <p:txBody>
          <a:bodyPr/>
          <a:lstStyle/>
          <a:p>
            <a:pPr eaLnBrk="1" hangingPunct="1"/>
            <a:r>
              <a:rPr lang="en-US" dirty="0" smtClean="0"/>
              <a:t>Roy’s Identity</a:t>
            </a:r>
          </a:p>
          <a:p>
            <a:pPr lvl="1" eaLnBrk="1" hangingPunct="1"/>
            <a:r>
              <a:rPr lang="en-US" dirty="0" smtClean="0"/>
              <a:t>Allows us to generate ordinary (</a:t>
            </a:r>
            <a:r>
              <a:rPr lang="en-US" dirty="0" err="1" smtClean="0"/>
              <a:t>Marshallian</a:t>
            </a:r>
            <a:r>
              <a:rPr lang="en-US" dirty="0" smtClean="0"/>
              <a:t>) demand curves from the indirect utility function.</a:t>
            </a:r>
          </a:p>
          <a:p>
            <a:pPr eaLnBrk="1" hangingPunct="1"/>
            <a:r>
              <a:rPr lang="en-US" dirty="0" err="1" smtClean="0"/>
              <a:t>Shephard’s</a:t>
            </a:r>
            <a:r>
              <a:rPr lang="en-US" dirty="0" smtClean="0"/>
              <a:t> Lemma</a:t>
            </a:r>
          </a:p>
          <a:p>
            <a:pPr lvl="1" eaLnBrk="1" hangingPunct="1"/>
            <a:r>
              <a:rPr lang="en-US" dirty="0" smtClean="0"/>
              <a:t>Allows us to generate compensated (</a:t>
            </a:r>
            <a:r>
              <a:rPr lang="en-US" dirty="0" err="1" smtClean="0"/>
              <a:t>Hicksian</a:t>
            </a:r>
            <a:r>
              <a:rPr lang="en-US" dirty="0" smtClean="0"/>
              <a:t>) demand curves from the expenditure function.</a:t>
            </a:r>
          </a:p>
        </p:txBody>
      </p:sp>
    </p:spTree>
    <p:extLst>
      <p:ext uri="{BB962C8B-B14F-4D97-AF65-F5344CB8AC3E}">
        <p14:creationId xmlns:p14="http://schemas.microsoft.com/office/powerpoint/2010/main" val="403165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55063" cy="969963"/>
          </a:xfrm>
        </p:spPr>
        <p:txBody>
          <a:bodyPr>
            <a:normAutofit/>
          </a:bodyPr>
          <a:lstStyle/>
          <a:p>
            <a:pPr eaLnBrk="1" fontAlgn="auto" hangingPunct="1">
              <a:spcAft>
                <a:spcPts val="0"/>
              </a:spcAft>
              <a:defRPr/>
            </a:pPr>
            <a:r>
              <a:rPr lang="en-US" dirty="0" smtClean="0"/>
              <a:t>Roy’s Identity: Envelope Theorem 1</a:t>
            </a:r>
            <a:endParaRPr lang="en-US" dirty="0"/>
          </a:p>
        </p:txBody>
      </p:sp>
      <p:graphicFrame>
        <p:nvGraphicFramePr>
          <p:cNvPr id="51203" name="Object 4"/>
          <p:cNvGraphicFramePr>
            <a:graphicFrameLocks noChangeAspect="1"/>
          </p:cNvGraphicFramePr>
          <p:nvPr>
            <p:extLst>
              <p:ext uri="{D42A27DB-BD31-4B8C-83A1-F6EECF244321}">
                <p14:modId xmlns:p14="http://schemas.microsoft.com/office/powerpoint/2010/main" val="894020417"/>
              </p:ext>
            </p:extLst>
          </p:nvPr>
        </p:nvGraphicFramePr>
        <p:xfrm>
          <a:off x="100012" y="1295400"/>
          <a:ext cx="8977313" cy="4981472"/>
        </p:xfrm>
        <a:graphic>
          <a:graphicData uri="http://schemas.openxmlformats.org/presentationml/2006/ole">
            <mc:AlternateContent xmlns:mc="http://schemas.openxmlformats.org/markup-compatibility/2006">
              <mc:Choice xmlns:v="urn:schemas-microsoft-com:vml" Requires="v">
                <p:oleObj spid="_x0000_s163906" name="Equation" r:id="rId3" imgW="9207360" imgH="5105160" progId="Equation.DSMT4">
                  <p:embed/>
                </p:oleObj>
              </mc:Choice>
              <mc:Fallback>
                <p:oleObj name="Equation" r:id="rId3" imgW="9207360" imgH="5105160" progId="Equation.DSMT4">
                  <p:embed/>
                  <p:pic>
                    <p:nvPicPr>
                      <p:cNvPr id="0" name="Picture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012" y="1295400"/>
                        <a:ext cx="8977313" cy="49814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04" name="TextBox 2"/>
          <p:cNvSpPr txBox="1">
            <a:spLocks noChangeArrowheads="1"/>
          </p:cNvSpPr>
          <p:nvPr/>
        </p:nvSpPr>
        <p:spPr bwMode="auto">
          <a:xfrm>
            <a:off x="6248400" y="1236785"/>
            <a:ext cx="2641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eaLnBrk="1" hangingPunct="1"/>
            <a:r>
              <a:rPr lang="en-US" dirty="0" smtClean="0">
                <a:solidFill>
                  <a:srgbClr val="CC00CC"/>
                </a:solidFill>
                <a:latin typeface="+mj-lt"/>
                <a:cs typeface="Times New Roman" pitchFamily="18" charset="0"/>
              </a:rPr>
              <a:t>Option 1: Plug </a:t>
            </a:r>
            <a:r>
              <a:rPr lang="en-US" dirty="0">
                <a:solidFill>
                  <a:srgbClr val="CC00CC"/>
                </a:solidFill>
                <a:latin typeface="+mj-lt"/>
                <a:cs typeface="Times New Roman" pitchFamily="18" charset="0"/>
              </a:rPr>
              <a:t>the optimal choice variable equations into the </a:t>
            </a:r>
            <a:r>
              <a:rPr lang="en-US" dirty="0" err="1">
                <a:solidFill>
                  <a:srgbClr val="CC00CC"/>
                </a:solidFill>
                <a:latin typeface="+mj-lt"/>
                <a:cs typeface="Times New Roman" pitchFamily="18" charset="0"/>
              </a:rPr>
              <a:t>Lagrangian</a:t>
            </a:r>
            <a:r>
              <a:rPr lang="en-US" dirty="0">
                <a:solidFill>
                  <a:srgbClr val="CC00CC"/>
                </a:solidFill>
                <a:latin typeface="+mj-lt"/>
                <a:cs typeface="Times New Roman" pitchFamily="18" charset="0"/>
              </a:rPr>
              <a:t> and THEN differentiate</a:t>
            </a:r>
          </a:p>
        </p:txBody>
      </p:sp>
    </p:spTree>
    <p:extLst>
      <p:ext uri="{BB962C8B-B14F-4D97-AF65-F5344CB8AC3E}">
        <p14:creationId xmlns:p14="http://schemas.microsoft.com/office/powerpoint/2010/main" val="3154898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6" name="Object 4"/>
          <p:cNvGraphicFramePr>
            <a:graphicFrameLocks noChangeAspect="1"/>
          </p:cNvGraphicFramePr>
          <p:nvPr>
            <p:extLst>
              <p:ext uri="{D42A27DB-BD31-4B8C-83A1-F6EECF244321}">
                <p14:modId xmlns:p14="http://schemas.microsoft.com/office/powerpoint/2010/main" val="1284930533"/>
              </p:ext>
            </p:extLst>
          </p:nvPr>
        </p:nvGraphicFramePr>
        <p:xfrm>
          <a:off x="292100" y="949325"/>
          <a:ext cx="6935788" cy="5505450"/>
        </p:xfrm>
        <a:graphic>
          <a:graphicData uri="http://schemas.openxmlformats.org/presentationml/2006/ole">
            <mc:AlternateContent xmlns:mc="http://schemas.openxmlformats.org/markup-compatibility/2006">
              <mc:Choice xmlns:v="urn:schemas-microsoft-com:vml" Requires="v">
                <p:oleObj spid="_x0000_s164925" name="Equation" r:id="rId3" imgW="6324480" imgH="5003640" progId="Equation.DSMT4">
                  <p:embed/>
                </p:oleObj>
              </mc:Choice>
              <mc:Fallback>
                <p:oleObj name="Equation" r:id="rId3" imgW="6324480" imgH="5003640" progId="Equation.DSMT4">
                  <p:embed/>
                  <p:pic>
                    <p:nvPicPr>
                      <p:cNvPr id="0" name="Picture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100" y="949325"/>
                        <a:ext cx="6935788" cy="550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2228" name="TextBox 3"/>
          <p:cNvSpPr txBox="1">
            <a:spLocks noChangeArrowheads="1"/>
          </p:cNvSpPr>
          <p:nvPr/>
        </p:nvSpPr>
        <p:spPr bwMode="auto">
          <a:xfrm>
            <a:off x="7315200" y="1676400"/>
            <a:ext cx="16422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eaLnBrk="1" hangingPunct="1"/>
            <a:r>
              <a:rPr lang="en-US" dirty="0" smtClean="0">
                <a:solidFill>
                  <a:srgbClr val="CC00CC"/>
                </a:solidFill>
                <a:latin typeface="+mj-lt"/>
                <a:cs typeface="Times New Roman" pitchFamily="18" charset="0"/>
              </a:rPr>
              <a:t>Option 2: Differentiate </a:t>
            </a:r>
            <a:r>
              <a:rPr lang="en-US" dirty="0">
                <a:solidFill>
                  <a:srgbClr val="CC00CC"/>
                </a:solidFill>
                <a:latin typeface="+mj-lt"/>
                <a:cs typeface="Times New Roman" pitchFamily="18" charset="0"/>
              </a:rPr>
              <a:t>the </a:t>
            </a:r>
            <a:r>
              <a:rPr lang="en-US" dirty="0" err="1">
                <a:solidFill>
                  <a:srgbClr val="CC00CC"/>
                </a:solidFill>
                <a:latin typeface="+mj-lt"/>
                <a:cs typeface="Times New Roman" pitchFamily="18" charset="0"/>
              </a:rPr>
              <a:t>Lagrangian</a:t>
            </a:r>
            <a:r>
              <a:rPr lang="en-US" dirty="0">
                <a:solidFill>
                  <a:srgbClr val="CC00CC"/>
                </a:solidFill>
                <a:latin typeface="+mj-lt"/>
                <a:cs typeface="Times New Roman" pitchFamily="18" charset="0"/>
              </a:rPr>
              <a:t> and THEN plug the optimal choice variable into the derivative equation</a:t>
            </a:r>
          </a:p>
        </p:txBody>
      </p:sp>
      <p:sp>
        <p:nvSpPr>
          <p:cNvPr id="7" name="Title 1"/>
          <p:cNvSpPr txBox="1">
            <a:spLocks/>
          </p:cNvSpPr>
          <p:nvPr/>
        </p:nvSpPr>
        <p:spPr>
          <a:xfrm>
            <a:off x="228599" y="152400"/>
            <a:ext cx="8755063" cy="761999"/>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dirty="0" smtClean="0"/>
              <a:t>Roy’s Identity: Envelope Theorem 2</a:t>
            </a:r>
            <a:endParaRPr lang="en-US" dirty="0"/>
          </a:p>
        </p:txBody>
      </p:sp>
    </p:spTree>
    <p:extLst>
      <p:ext uri="{BB962C8B-B14F-4D97-AF65-F5344CB8AC3E}">
        <p14:creationId xmlns:p14="http://schemas.microsoft.com/office/powerpoint/2010/main" val="2767765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4"/>
          <p:cNvGraphicFramePr>
            <a:graphicFrameLocks noChangeAspect="1"/>
          </p:cNvGraphicFramePr>
          <p:nvPr>
            <p:extLst>
              <p:ext uri="{D42A27DB-BD31-4B8C-83A1-F6EECF244321}">
                <p14:modId xmlns:p14="http://schemas.microsoft.com/office/powerpoint/2010/main" val="187841232"/>
              </p:ext>
            </p:extLst>
          </p:nvPr>
        </p:nvGraphicFramePr>
        <p:xfrm>
          <a:off x="654050" y="1701800"/>
          <a:ext cx="6856413" cy="4457700"/>
        </p:xfrm>
        <a:graphic>
          <a:graphicData uri="http://schemas.openxmlformats.org/presentationml/2006/ole">
            <mc:AlternateContent xmlns:mc="http://schemas.openxmlformats.org/markup-compatibility/2006">
              <mc:Choice xmlns:v="urn:schemas-microsoft-com:vml" Requires="v">
                <p:oleObj spid="_x0000_s166977" name="Equation" r:id="rId3" imgW="6146640" imgH="3987720" progId="Equation.DSMT4">
                  <p:embed/>
                </p:oleObj>
              </mc:Choice>
              <mc:Fallback>
                <p:oleObj name="Equation" r:id="rId3" imgW="6146640" imgH="3987720" progId="Equation.DSMT4">
                  <p:embed/>
                  <p:pic>
                    <p:nvPicPr>
                      <p:cNvPr id="0"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4050" y="1701800"/>
                        <a:ext cx="6856413"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1"/>
          <p:cNvSpPr>
            <a:spLocks noGrp="1"/>
          </p:cNvSpPr>
          <p:nvPr>
            <p:ph type="title"/>
          </p:nvPr>
        </p:nvSpPr>
        <p:spPr>
          <a:xfrm>
            <a:off x="228600" y="228600"/>
            <a:ext cx="8764588" cy="1033463"/>
          </a:xfrm>
        </p:spPr>
        <p:txBody>
          <a:bodyPr>
            <a:normAutofit/>
          </a:bodyPr>
          <a:lstStyle/>
          <a:p>
            <a:pPr eaLnBrk="1" fontAlgn="auto" hangingPunct="1">
              <a:spcAft>
                <a:spcPts val="0"/>
              </a:spcAft>
              <a:defRPr/>
            </a:pPr>
            <a:r>
              <a:rPr lang="en-US" dirty="0"/>
              <a:t>Envelope Theorem and Roy’s </a:t>
            </a:r>
            <a:r>
              <a:rPr lang="en-US" dirty="0" smtClean="0"/>
              <a:t>Identity</a:t>
            </a:r>
            <a:endParaRPr lang="en-US" dirty="0"/>
          </a:p>
        </p:txBody>
      </p:sp>
    </p:spTree>
    <p:extLst>
      <p:ext uri="{BB962C8B-B14F-4D97-AF65-F5344CB8AC3E}">
        <p14:creationId xmlns:p14="http://schemas.microsoft.com/office/powerpoint/2010/main" val="1853412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8750" y="228600"/>
            <a:ext cx="8764588" cy="1143000"/>
          </a:xfrm>
        </p:spPr>
        <p:txBody>
          <a:bodyPr>
            <a:noAutofit/>
          </a:bodyPr>
          <a:lstStyle/>
          <a:p>
            <a:pPr eaLnBrk="1" fontAlgn="auto" hangingPunct="1">
              <a:spcAft>
                <a:spcPts val="0"/>
              </a:spcAft>
              <a:defRPr/>
            </a:pPr>
            <a:r>
              <a:rPr lang="en-US" dirty="0" err="1" smtClean="0"/>
              <a:t>Shephard’s</a:t>
            </a:r>
            <a:r>
              <a:rPr lang="en-US" dirty="0" smtClean="0"/>
              <a:t> Lemma: Envelope Theorem 1</a:t>
            </a:r>
            <a:endParaRPr lang="en-US" dirty="0"/>
          </a:p>
        </p:txBody>
      </p:sp>
      <p:graphicFrame>
        <p:nvGraphicFramePr>
          <p:cNvPr id="55299" name="Object 4"/>
          <p:cNvGraphicFramePr>
            <a:graphicFrameLocks noChangeAspect="1"/>
          </p:cNvGraphicFramePr>
          <p:nvPr>
            <p:extLst>
              <p:ext uri="{D42A27DB-BD31-4B8C-83A1-F6EECF244321}">
                <p14:modId xmlns:p14="http://schemas.microsoft.com/office/powerpoint/2010/main" val="2915026162"/>
              </p:ext>
            </p:extLst>
          </p:nvPr>
        </p:nvGraphicFramePr>
        <p:xfrm>
          <a:off x="228600" y="1600200"/>
          <a:ext cx="8759825" cy="4017548"/>
        </p:xfrm>
        <a:graphic>
          <a:graphicData uri="http://schemas.openxmlformats.org/presentationml/2006/ole">
            <mc:AlternateContent xmlns:mc="http://schemas.openxmlformats.org/markup-compatibility/2006">
              <mc:Choice xmlns:v="urn:schemas-microsoft-com:vml" Requires="v">
                <p:oleObj spid="_x0000_s167997" name="Equation" r:id="rId3" imgW="11099520" imgH="5092560" progId="Equation.DSMT4">
                  <p:embed/>
                </p:oleObj>
              </mc:Choice>
              <mc:Fallback>
                <p:oleObj name="Equation" r:id="rId3" imgW="11099520" imgH="5092560" progId="Equation.DSMT4">
                  <p:embed/>
                  <p:pic>
                    <p:nvPicPr>
                      <p:cNvPr id="0" name="Picture 6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00200"/>
                        <a:ext cx="8759825" cy="40175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5300" name="TextBox 4"/>
          <p:cNvSpPr txBox="1">
            <a:spLocks noChangeArrowheads="1"/>
          </p:cNvSpPr>
          <p:nvPr/>
        </p:nvSpPr>
        <p:spPr bwMode="auto">
          <a:xfrm>
            <a:off x="4953000" y="4927600"/>
            <a:ext cx="38608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eaLnBrk="1" hangingPunct="1"/>
            <a:r>
              <a:rPr lang="en-US" dirty="0" smtClean="0">
                <a:solidFill>
                  <a:srgbClr val="CC00CC"/>
                </a:solidFill>
                <a:latin typeface="+mj-lt"/>
              </a:rPr>
              <a:t>Option 1: Plug </a:t>
            </a:r>
            <a:r>
              <a:rPr lang="en-US" dirty="0">
                <a:solidFill>
                  <a:srgbClr val="CC00CC"/>
                </a:solidFill>
                <a:latin typeface="+mj-lt"/>
              </a:rPr>
              <a:t>the optimal choice variable equations into the </a:t>
            </a:r>
            <a:r>
              <a:rPr lang="en-US" dirty="0" err="1">
                <a:solidFill>
                  <a:srgbClr val="CC00CC"/>
                </a:solidFill>
                <a:latin typeface="+mj-lt"/>
              </a:rPr>
              <a:t>Lagrangian</a:t>
            </a:r>
            <a:r>
              <a:rPr lang="en-US" dirty="0">
                <a:solidFill>
                  <a:srgbClr val="CC00CC"/>
                </a:solidFill>
                <a:latin typeface="+mj-lt"/>
              </a:rPr>
              <a:t> and THEN differentiate</a:t>
            </a:r>
          </a:p>
        </p:txBody>
      </p:sp>
    </p:spTree>
    <p:extLst>
      <p:ext uri="{BB962C8B-B14F-4D97-AF65-F5344CB8AC3E}">
        <p14:creationId xmlns:p14="http://schemas.microsoft.com/office/powerpoint/2010/main" val="3426873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0975" y="304800"/>
            <a:ext cx="8764588" cy="1262063"/>
          </a:xfrm>
        </p:spPr>
        <p:txBody>
          <a:bodyPr>
            <a:noAutofit/>
          </a:bodyPr>
          <a:lstStyle/>
          <a:p>
            <a:pPr>
              <a:defRPr/>
            </a:pPr>
            <a:r>
              <a:rPr lang="en-US" dirty="0" err="1"/>
              <a:t>Shephard’s</a:t>
            </a:r>
            <a:r>
              <a:rPr lang="en-US" dirty="0"/>
              <a:t> Lemma: Envelope Theorem </a:t>
            </a:r>
            <a:r>
              <a:rPr lang="en-US" dirty="0" smtClean="0"/>
              <a:t>2</a:t>
            </a:r>
            <a:endParaRPr lang="en-US" dirty="0"/>
          </a:p>
        </p:txBody>
      </p:sp>
      <p:graphicFrame>
        <p:nvGraphicFramePr>
          <p:cNvPr id="56323" name="Object 4"/>
          <p:cNvGraphicFramePr>
            <a:graphicFrameLocks noChangeAspect="1"/>
          </p:cNvGraphicFramePr>
          <p:nvPr>
            <p:extLst>
              <p:ext uri="{D42A27DB-BD31-4B8C-83A1-F6EECF244321}">
                <p14:modId xmlns:p14="http://schemas.microsoft.com/office/powerpoint/2010/main" val="879812891"/>
              </p:ext>
            </p:extLst>
          </p:nvPr>
        </p:nvGraphicFramePr>
        <p:xfrm>
          <a:off x="174625" y="1547813"/>
          <a:ext cx="7043738" cy="4551362"/>
        </p:xfrm>
        <a:graphic>
          <a:graphicData uri="http://schemas.openxmlformats.org/presentationml/2006/ole">
            <mc:AlternateContent xmlns:mc="http://schemas.openxmlformats.org/markup-compatibility/2006">
              <mc:Choice xmlns:v="urn:schemas-microsoft-com:vml" Requires="v">
                <p:oleObj spid="_x0000_s169018" name="Equation" r:id="rId3" imgW="5905440" imgH="3822480" progId="Equation.DSMT4">
                  <p:embed/>
                </p:oleObj>
              </mc:Choice>
              <mc:Fallback>
                <p:oleObj name="Equation" r:id="rId3" imgW="5905440" imgH="3822480" progId="Equation.DSMT4">
                  <p:embed/>
                  <p:pic>
                    <p:nvPicPr>
                      <p:cNvPr id="0"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625" y="1547813"/>
                        <a:ext cx="7043738" cy="45513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324" name="TextBox 4"/>
          <p:cNvSpPr txBox="1">
            <a:spLocks noChangeArrowheads="1"/>
          </p:cNvSpPr>
          <p:nvPr/>
        </p:nvSpPr>
        <p:spPr bwMode="auto">
          <a:xfrm>
            <a:off x="5791199" y="4114800"/>
            <a:ext cx="312420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eaLnBrk="1" hangingPunct="1"/>
            <a:r>
              <a:rPr lang="en-US" dirty="0">
                <a:solidFill>
                  <a:srgbClr val="CC00CC"/>
                </a:solidFill>
                <a:latin typeface="+mj-lt"/>
              </a:rPr>
              <a:t>Differentiate the </a:t>
            </a:r>
            <a:r>
              <a:rPr lang="en-US" dirty="0" err="1">
                <a:solidFill>
                  <a:srgbClr val="CC00CC"/>
                </a:solidFill>
                <a:latin typeface="+mj-lt"/>
              </a:rPr>
              <a:t>Lagrangian</a:t>
            </a:r>
            <a:r>
              <a:rPr lang="en-US" dirty="0">
                <a:solidFill>
                  <a:srgbClr val="CC00CC"/>
                </a:solidFill>
                <a:latin typeface="+mj-lt"/>
              </a:rPr>
              <a:t> and THEN plug the optimal choice variable into the derivative equation</a:t>
            </a:r>
          </a:p>
        </p:txBody>
      </p:sp>
    </p:spTree>
    <p:extLst>
      <p:ext uri="{BB962C8B-B14F-4D97-AF65-F5344CB8AC3E}">
        <p14:creationId xmlns:p14="http://schemas.microsoft.com/office/powerpoint/2010/main" val="697109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Shephard’s</a:t>
            </a:r>
            <a:r>
              <a:rPr lang="en-US" dirty="0" smtClean="0"/>
              <a:t> Lemma</a:t>
            </a:r>
            <a:endParaRPr lang="en-US" dirty="0"/>
          </a:p>
        </p:txBody>
      </p:sp>
      <p:sp>
        <p:nvSpPr>
          <p:cNvPr id="3" name="Content Placeholder 2"/>
          <p:cNvSpPr>
            <a:spLocks noGrp="1"/>
          </p:cNvSpPr>
          <p:nvPr>
            <p:ph idx="1"/>
          </p:nvPr>
        </p:nvSpPr>
        <p:spPr/>
        <p:txBody>
          <a:bodyPr/>
          <a:lstStyle/>
          <a:p>
            <a:r>
              <a:rPr lang="en-US" dirty="0" smtClean="0"/>
              <a:t>Bring results of Option 1 and Option 2 together:</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692055746"/>
              </p:ext>
            </p:extLst>
          </p:nvPr>
        </p:nvGraphicFramePr>
        <p:xfrm>
          <a:off x="2160588" y="2795588"/>
          <a:ext cx="4302125" cy="3249612"/>
        </p:xfrm>
        <a:graphic>
          <a:graphicData uri="http://schemas.openxmlformats.org/presentationml/2006/ole">
            <mc:AlternateContent xmlns:mc="http://schemas.openxmlformats.org/markup-compatibility/2006">
              <mc:Choice xmlns:v="urn:schemas-microsoft-com:vml" Requires="v">
                <p:oleObj spid="_x0000_s174132" name="Equation" r:id="rId3" imgW="3301920" imgH="2489040" progId="Equation.DSMT4">
                  <p:embed/>
                </p:oleObj>
              </mc:Choice>
              <mc:Fallback>
                <p:oleObj name="Equation" r:id="rId3" imgW="3301920" imgH="2489040" progId="Equation.DSMT4">
                  <p:embed/>
                  <p:pic>
                    <p:nvPicPr>
                      <p:cNvPr id="0"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0588" y="2795588"/>
                        <a:ext cx="4302125" cy="3249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6038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04800"/>
            <a:ext cx="7772400" cy="766762"/>
          </a:xfrm>
        </p:spPr>
        <p:txBody>
          <a:bodyPr/>
          <a:lstStyle/>
          <a:p>
            <a:pPr eaLnBrk="1" fontAlgn="auto" hangingPunct="1">
              <a:spcAft>
                <a:spcPts val="0"/>
              </a:spcAft>
              <a:defRPr/>
            </a:pPr>
            <a:r>
              <a:rPr lang="en-US" dirty="0" smtClean="0"/>
              <a:t>The Relationships</a:t>
            </a:r>
          </a:p>
        </p:txBody>
      </p:sp>
      <p:sp>
        <p:nvSpPr>
          <p:cNvPr id="59395" name="Text Box 3"/>
          <p:cNvSpPr txBox="1">
            <a:spLocks noChangeArrowheads="1"/>
          </p:cNvSpPr>
          <p:nvPr/>
        </p:nvSpPr>
        <p:spPr bwMode="auto">
          <a:xfrm>
            <a:off x="750888" y="1447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b="1"/>
              <a:t>Primal</a:t>
            </a:r>
          </a:p>
        </p:txBody>
      </p:sp>
      <p:sp>
        <p:nvSpPr>
          <p:cNvPr id="59396" name="Text Box 4"/>
          <p:cNvSpPr txBox="1">
            <a:spLocks noChangeArrowheads="1"/>
          </p:cNvSpPr>
          <p:nvPr/>
        </p:nvSpPr>
        <p:spPr bwMode="auto">
          <a:xfrm>
            <a:off x="6481763" y="1490663"/>
            <a:ext cx="163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b="1"/>
              <a:t>Dual</a:t>
            </a:r>
          </a:p>
        </p:txBody>
      </p:sp>
      <p:sp>
        <p:nvSpPr>
          <p:cNvPr id="59397" name="Text Box 5"/>
          <p:cNvSpPr txBox="1">
            <a:spLocks noChangeArrowheads="1"/>
          </p:cNvSpPr>
          <p:nvPr/>
        </p:nvSpPr>
        <p:spPr bwMode="auto">
          <a:xfrm>
            <a:off x="666750" y="2009775"/>
            <a:ext cx="2809875" cy="1635125"/>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2000" dirty="0">
                <a:latin typeface="+mj-lt"/>
              </a:rPr>
              <a:t>Max U(x), </a:t>
            </a:r>
            <a:r>
              <a:rPr lang="en-US" sz="2000" dirty="0" err="1">
                <a:latin typeface="+mj-lt"/>
              </a:rPr>
              <a:t>s.t.</a:t>
            </a:r>
            <a:r>
              <a:rPr lang="en-US" sz="2000" dirty="0">
                <a:latin typeface="+mj-lt"/>
              </a:rPr>
              <a:t> </a:t>
            </a:r>
            <a:r>
              <a:rPr lang="en-US" sz="2000" dirty="0" smtClean="0">
                <a:latin typeface="+mj-lt"/>
              </a:rPr>
              <a:t>M </a:t>
            </a:r>
            <a:r>
              <a:rPr lang="en-US" sz="2000" dirty="0">
                <a:latin typeface="+mj-lt"/>
              </a:rPr>
              <a:t>= </a:t>
            </a:r>
            <a:r>
              <a:rPr lang="en-US" sz="2000" dirty="0" err="1">
                <a:latin typeface="+mj-lt"/>
              </a:rPr>
              <a:t>px</a:t>
            </a:r>
            <a:endParaRPr lang="en-US" sz="2000" dirty="0">
              <a:latin typeface="+mj-lt"/>
            </a:endParaRPr>
          </a:p>
          <a:p>
            <a:pPr algn="ctr"/>
            <a:r>
              <a:rPr lang="en-US" sz="2000" dirty="0" smtClean="0">
                <a:latin typeface="+mj-lt"/>
                <a:sym typeface="WP MathA" pitchFamily="2" charset="2"/>
              </a:rPr>
              <a:t>L=U(x</a:t>
            </a:r>
            <a:r>
              <a:rPr lang="en-US" sz="2000" dirty="0">
                <a:latin typeface="+mj-lt"/>
                <a:sym typeface="WP MathA" pitchFamily="2" charset="2"/>
              </a:rPr>
              <a:t>)-</a:t>
            </a:r>
            <a:r>
              <a:rPr lang="el-GR" sz="2000" dirty="0">
                <a:latin typeface="+mj-lt"/>
                <a:sym typeface="WP MathA" pitchFamily="2" charset="2"/>
              </a:rPr>
              <a:t>λ</a:t>
            </a:r>
            <a:r>
              <a:rPr lang="en-US" sz="2000" dirty="0" smtClean="0">
                <a:latin typeface="+mj-lt"/>
                <a:sym typeface="WP MathA" pitchFamily="2" charset="2"/>
              </a:rPr>
              <a:t>(</a:t>
            </a:r>
            <a:r>
              <a:rPr lang="en-US" sz="2000" dirty="0" err="1" smtClean="0">
                <a:latin typeface="+mj-lt"/>
                <a:sym typeface="WP MathA" pitchFamily="2" charset="2"/>
              </a:rPr>
              <a:t>p•x-M</a:t>
            </a:r>
            <a:r>
              <a:rPr lang="en-US" sz="2000" dirty="0" smtClean="0">
                <a:latin typeface="+mj-lt"/>
                <a:sym typeface="WP MathA" pitchFamily="2" charset="2"/>
              </a:rPr>
              <a:t>)</a:t>
            </a:r>
            <a:endParaRPr lang="en-US" sz="2000" dirty="0">
              <a:latin typeface="+mj-lt"/>
              <a:sym typeface="WP MathA" pitchFamily="2" charset="2"/>
            </a:endParaRPr>
          </a:p>
          <a:p>
            <a:pPr algn="ctr"/>
            <a:r>
              <a:rPr lang="en-US" sz="2000" dirty="0" err="1">
                <a:latin typeface="+mj-lt"/>
                <a:sym typeface="WP MathA" pitchFamily="2" charset="2"/>
              </a:rPr>
              <a:t>Marshallian</a:t>
            </a:r>
            <a:r>
              <a:rPr lang="en-US" sz="2000" dirty="0">
                <a:latin typeface="+mj-lt"/>
                <a:sym typeface="WP MathA" pitchFamily="2" charset="2"/>
              </a:rPr>
              <a:t> Demand</a:t>
            </a:r>
          </a:p>
          <a:p>
            <a:pPr algn="ctr"/>
            <a:r>
              <a:rPr lang="en-US" sz="2000" dirty="0">
                <a:latin typeface="+mj-lt"/>
                <a:sym typeface="WP MathA" pitchFamily="2" charset="2"/>
              </a:rPr>
              <a:t>x* = </a:t>
            </a:r>
            <a:r>
              <a:rPr lang="en-US" sz="2000" dirty="0" smtClean="0">
                <a:latin typeface="+mj-lt"/>
                <a:sym typeface="WP MathA" pitchFamily="2" charset="2"/>
              </a:rPr>
              <a:t>x(</a:t>
            </a:r>
            <a:r>
              <a:rPr lang="en-US" sz="2000" dirty="0" err="1" smtClean="0">
                <a:latin typeface="+mj-lt"/>
                <a:sym typeface="WP MathA" pitchFamily="2" charset="2"/>
              </a:rPr>
              <a:t>p,M</a:t>
            </a:r>
            <a:r>
              <a:rPr lang="en-US" sz="2000" dirty="0" smtClean="0">
                <a:latin typeface="+mj-lt"/>
                <a:sym typeface="WP MathA" pitchFamily="2" charset="2"/>
              </a:rPr>
              <a:t>’)</a:t>
            </a:r>
            <a:endParaRPr lang="en-US" sz="2000" dirty="0">
              <a:latin typeface="+mj-lt"/>
              <a:sym typeface="WP MathA" pitchFamily="2" charset="2"/>
            </a:endParaRPr>
          </a:p>
          <a:p>
            <a:pPr algn="ctr"/>
            <a:r>
              <a:rPr lang="el-GR" sz="2000" dirty="0">
                <a:latin typeface="+mj-lt"/>
                <a:sym typeface="WP MathA" pitchFamily="2" charset="2"/>
              </a:rPr>
              <a:t>λ</a:t>
            </a:r>
            <a:r>
              <a:rPr lang="en-US" sz="2000" dirty="0" smtClean="0">
                <a:latin typeface="+mj-lt"/>
                <a:sym typeface="WP MathA" pitchFamily="2" charset="2"/>
              </a:rPr>
              <a:t>=U</a:t>
            </a:r>
            <a:r>
              <a:rPr lang="en-US" sz="2000" baseline="-25000" dirty="0" smtClean="0">
                <a:latin typeface="+mj-lt"/>
                <a:sym typeface="WP MathA" pitchFamily="2" charset="2"/>
              </a:rPr>
              <a:t>M</a:t>
            </a:r>
            <a:endParaRPr lang="el-GR" sz="2000" baseline="-25000" dirty="0">
              <a:latin typeface="+mj-lt"/>
              <a:sym typeface="WP MathA" pitchFamily="2" charset="2"/>
            </a:endParaRPr>
          </a:p>
        </p:txBody>
      </p:sp>
      <p:sp>
        <p:nvSpPr>
          <p:cNvPr id="59398" name="Text Box 6"/>
          <p:cNvSpPr txBox="1">
            <a:spLocks noChangeArrowheads="1"/>
          </p:cNvSpPr>
          <p:nvPr/>
        </p:nvSpPr>
        <p:spPr bwMode="auto">
          <a:xfrm>
            <a:off x="4654550" y="1651000"/>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endParaRPr lang="en-US" baseline="-25000"/>
          </a:p>
        </p:txBody>
      </p:sp>
      <p:sp>
        <p:nvSpPr>
          <p:cNvPr id="59399" name="Text Box 7"/>
          <p:cNvSpPr txBox="1">
            <a:spLocks noChangeArrowheads="1"/>
          </p:cNvSpPr>
          <p:nvPr/>
        </p:nvSpPr>
        <p:spPr bwMode="auto">
          <a:xfrm>
            <a:off x="5859463" y="2027238"/>
            <a:ext cx="2844800" cy="1635125"/>
          </a:xfrm>
          <a:prstGeom prst="rect">
            <a:avLst/>
          </a:prstGeom>
          <a:noFill/>
          <a:ln w="19050" algn="ctr">
            <a:solidFill>
              <a:srgbClr val="177B2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2000" dirty="0">
                <a:latin typeface="+mj-lt"/>
              </a:rPr>
              <a:t>Min E=</a:t>
            </a:r>
            <a:r>
              <a:rPr lang="en-US" sz="2000" dirty="0" err="1">
                <a:latin typeface="+mj-lt"/>
              </a:rPr>
              <a:t>p</a:t>
            </a:r>
            <a:r>
              <a:rPr lang="en-US" sz="2000" dirty="0" err="1">
                <a:latin typeface="+mj-lt"/>
                <a:sym typeface="WP MathA" pitchFamily="2" charset="2"/>
              </a:rPr>
              <a:t>•</a:t>
            </a:r>
            <a:r>
              <a:rPr lang="en-US" sz="2000" dirty="0" err="1">
                <a:latin typeface="+mj-lt"/>
              </a:rPr>
              <a:t>x</a:t>
            </a:r>
            <a:r>
              <a:rPr lang="en-US" sz="2000" dirty="0">
                <a:latin typeface="+mj-lt"/>
              </a:rPr>
              <a:t>, </a:t>
            </a:r>
            <a:r>
              <a:rPr lang="en-US" sz="2000" dirty="0" err="1">
                <a:latin typeface="+mj-lt"/>
              </a:rPr>
              <a:t>s.t.</a:t>
            </a:r>
            <a:r>
              <a:rPr lang="en-US" sz="2000" dirty="0">
                <a:latin typeface="+mj-lt"/>
              </a:rPr>
              <a:t> Ū=U(x)</a:t>
            </a:r>
          </a:p>
          <a:p>
            <a:pPr algn="ctr"/>
            <a:r>
              <a:rPr lang="en-US" sz="2000" dirty="0" smtClean="0">
                <a:latin typeface="+mj-lt"/>
                <a:sym typeface="WP MathA" pitchFamily="2" charset="2"/>
              </a:rPr>
              <a:t>L=</a:t>
            </a:r>
            <a:r>
              <a:rPr lang="en-US" sz="2000" dirty="0" err="1" smtClean="0">
                <a:latin typeface="+mj-lt"/>
                <a:sym typeface="WP MathA" pitchFamily="2" charset="2"/>
              </a:rPr>
              <a:t>px</a:t>
            </a:r>
            <a:r>
              <a:rPr lang="en-US" sz="2000" dirty="0" smtClean="0">
                <a:latin typeface="+mj-lt"/>
                <a:sym typeface="WP MathA" pitchFamily="2" charset="2"/>
              </a:rPr>
              <a:t>-</a:t>
            </a:r>
            <a:r>
              <a:rPr lang="el-GR" sz="2000" dirty="0">
                <a:latin typeface="+mj-lt"/>
                <a:sym typeface="WP MathA" pitchFamily="2" charset="2"/>
              </a:rPr>
              <a:t>μ</a:t>
            </a:r>
            <a:r>
              <a:rPr lang="en-US" sz="2000" dirty="0">
                <a:latin typeface="+mj-lt"/>
                <a:sym typeface="WP MathA" pitchFamily="2" charset="2"/>
              </a:rPr>
              <a:t>(</a:t>
            </a:r>
            <a:r>
              <a:rPr lang="en-US" sz="2000" dirty="0">
                <a:latin typeface="+mj-lt"/>
              </a:rPr>
              <a:t>Ū=U(x)</a:t>
            </a:r>
            <a:r>
              <a:rPr lang="en-US" sz="2000" dirty="0">
                <a:latin typeface="+mj-lt"/>
                <a:sym typeface="WP MathA" pitchFamily="2" charset="2"/>
              </a:rPr>
              <a:t>)</a:t>
            </a:r>
          </a:p>
          <a:p>
            <a:pPr algn="ctr"/>
            <a:r>
              <a:rPr lang="en-US" sz="2000" dirty="0" err="1">
                <a:latin typeface="+mj-lt"/>
                <a:sym typeface="WP MathA" pitchFamily="2" charset="2"/>
              </a:rPr>
              <a:t>Hicksian</a:t>
            </a:r>
            <a:r>
              <a:rPr lang="en-US" sz="2000" dirty="0">
                <a:latin typeface="+mj-lt"/>
                <a:sym typeface="WP MathA" pitchFamily="2" charset="2"/>
              </a:rPr>
              <a:t> Demand</a:t>
            </a:r>
          </a:p>
          <a:p>
            <a:pPr algn="ctr"/>
            <a:r>
              <a:rPr lang="en-US" sz="2000" dirty="0">
                <a:latin typeface="+mj-lt"/>
                <a:sym typeface="WP MathA" pitchFamily="2" charset="2"/>
              </a:rPr>
              <a:t>x</a:t>
            </a:r>
            <a:r>
              <a:rPr lang="en-US" sz="2000" dirty="0" smtClean="0">
                <a:latin typeface="+mj-lt"/>
                <a:sym typeface="WP MathA" pitchFamily="2" charset="2"/>
              </a:rPr>
              <a:t>*=x</a:t>
            </a:r>
            <a:r>
              <a:rPr lang="en-US" sz="2000" baseline="30000" dirty="0" smtClean="0">
                <a:latin typeface="+mj-lt"/>
                <a:sym typeface="WP MathA" pitchFamily="2" charset="2"/>
              </a:rPr>
              <a:t>c</a:t>
            </a:r>
            <a:r>
              <a:rPr lang="en-US" sz="2000" dirty="0" smtClean="0">
                <a:latin typeface="+mj-lt"/>
                <a:sym typeface="WP MathA" pitchFamily="2" charset="2"/>
              </a:rPr>
              <a:t>(p</a:t>
            </a:r>
            <a:r>
              <a:rPr lang="en-US" sz="2000" dirty="0">
                <a:latin typeface="+mj-lt"/>
                <a:sym typeface="WP MathA" pitchFamily="2" charset="2"/>
              </a:rPr>
              <a:t>, </a:t>
            </a:r>
            <a:r>
              <a:rPr lang="en-US" sz="2000" dirty="0">
                <a:latin typeface="+mj-lt"/>
              </a:rPr>
              <a:t>Ū</a:t>
            </a:r>
            <a:r>
              <a:rPr lang="en-US" sz="2000" dirty="0">
                <a:latin typeface="+mj-lt"/>
                <a:sym typeface="WP MathA" pitchFamily="2" charset="2"/>
              </a:rPr>
              <a:t>)</a:t>
            </a:r>
          </a:p>
          <a:p>
            <a:pPr algn="ctr"/>
            <a:r>
              <a:rPr lang="el-GR" sz="2000" dirty="0">
                <a:latin typeface="+mj-lt"/>
                <a:sym typeface="WP MathA" pitchFamily="2" charset="2"/>
              </a:rPr>
              <a:t>μ</a:t>
            </a:r>
            <a:r>
              <a:rPr lang="en-US" sz="2000" dirty="0" smtClean="0">
                <a:latin typeface="+mj-lt"/>
                <a:sym typeface="WP MathA" pitchFamily="2" charset="2"/>
              </a:rPr>
              <a:t>=E</a:t>
            </a:r>
            <a:r>
              <a:rPr lang="en-US" sz="2000" baseline="-25000" dirty="0" smtClean="0">
                <a:latin typeface="+mj-lt"/>
                <a:sym typeface="WP MathA" pitchFamily="2" charset="2"/>
              </a:rPr>
              <a:t>U</a:t>
            </a:r>
            <a:r>
              <a:rPr lang="en-US" sz="2000" dirty="0" smtClean="0">
                <a:latin typeface="+mj-lt"/>
                <a:sym typeface="WP MathA" pitchFamily="2" charset="2"/>
              </a:rPr>
              <a:t> </a:t>
            </a:r>
            <a:endParaRPr lang="en-US" sz="2000" dirty="0">
              <a:latin typeface="+mj-lt"/>
              <a:sym typeface="WP MathA" pitchFamily="2" charset="2"/>
            </a:endParaRPr>
          </a:p>
        </p:txBody>
      </p:sp>
      <p:sp>
        <p:nvSpPr>
          <p:cNvPr id="59400" name="AutoShape 8"/>
          <p:cNvSpPr>
            <a:spLocks noChangeArrowheads="1"/>
          </p:cNvSpPr>
          <p:nvPr/>
        </p:nvSpPr>
        <p:spPr bwMode="auto">
          <a:xfrm>
            <a:off x="1816100" y="3738563"/>
            <a:ext cx="485775" cy="290512"/>
          </a:xfrm>
          <a:prstGeom prst="downArrow">
            <a:avLst>
              <a:gd name="adj1" fmla="val 50000"/>
              <a:gd name="adj2" fmla="val 25000"/>
            </a:avLst>
          </a:prstGeom>
          <a:noFill/>
          <a:ln w="38100" algn="ctr">
            <a:solidFill>
              <a:srgbClr val="B8242B"/>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eaLnBrk="0" hangingPunct="0"/>
            <a:endParaRPr lang="en-US"/>
          </a:p>
        </p:txBody>
      </p:sp>
      <p:sp>
        <p:nvSpPr>
          <p:cNvPr id="59401" name="AutoShape 9"/>
          <p:cNvSpPr>
            <a:spLocks noChangeArrowheads="1"/>
          </p:cNvSpPr>
          <p:nvPr/>
        </p:nvSpPr>
        <p:spPr bwMode="auto">
          <a:xfrm>
            <a:off x="7051675" y="3730625"/>
            <a:ext cx="485775" cy="290513"/>
          </a:xfrm>
          <a:prstGeom prst="downArrow">
            <a:avLst>
              <a:gd name="adj1" fmla="val 50000"/>
              <a:gd name="adj2" fmla="val 25000"/>
            </a:avLst>
          </a:prstGeom>
          <a:noFill/>
          <a:ln w="38100" algn="ctr">
            <a:solidFill>
              <a:srgbClr val="B8242B"/>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eaLnBrk="0" hangingPunct="0"/>
            <a:endParaRPr lang="en-US"/>
          </a:p>
        </p:txBody>
      </p:sp>
      <p:sp>
        <p:nvSpPr>
          <p:cNvPr id="59402" name="Text Box 10"/>
          <p:cNvSpPr txBox="1">
            <a:spLocks noChangeArrowheads="1"/>
          </p:cNvSpPr>
          <p:nvPr/>
        </p:nvSpPr>
        <p:spPr bwMode="auto">
          <a:xfrm>
            <a:off x="649288" y="4175125"/>
            <a:ext cx="2816225" cy="1330325"/>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2000" dirty="0">
                <a:latin typeface="+mj-lt"/>
              </a:rPr>
              <a:t>Indirect Utility Function</a:t>
            </a:r>
          </a:p>
          <a:p>
            <a:pPr algn="ctr"/>
            <a:r>
              <a:rPr lang="en-US" sz="2000" dirty="0">
                <a:latin typeface="+mj-lt"/>
              </a:rPr>
              <a:t>U* = U(x*)</a:t>
            </a:r>
          </a:p>
          <a:p>
            <a:pPr algn="ctr"/>
            <a:r>
              <a:rPr lang="en-US" sz="2000" dirty="0">
                <a:latin typeface="+mj-lt"/>
              </a:rPr>
              <a:t>U* = U(x</a:t>
            </a:r>
            <a:r>
              <a:rPr lang="en-US" sz="2000" dirty="0" smtClean="0">
                <a:latin typeface="+mj-lt"/>
              </a:rPr>
              <a:t>*=x(</a:t>
            </a:r>
            <a:r>
              <a:rPr lang="en-US" sz="2000" dirty="0" err="1" smtClean="0">
                <a:latin typeface="+mj-lt"/>
              </a:rPr>
              <a:t>p,M</a:t>
            </a:r>
            <a:r>
              <a:rPr lang="en-US" sz="2000" dirty="0" smtClean="0">
                <a:latin typeface="+mj-lt"/>
              </a:rPr>
              <a:t>’))</a:t>
            </a:r>
            <a:endParaRPr lang="en-US" sz="2000" dirty="0">
              <a:latin typeface="+mj-lt"/>
            </a:endParaRPr>
          </a:p>
          <a:p>
            <a:pPr algn="ctr"/>
            <a:r>
              <a:rPr lang="en-US" sz="2000" dirty="0">
                <a:latin typeface="+mj-lt"/>
              </a:rPr>
              <a:t>U* = </a:t>
            </a:r>
            <a:r>
              <a:rPr lang="en-US" sz="2000" dirty="0" smtClean="0">
                <a:latin typeface="+mj-lt"/>
              </a:rPr>
              <a:t>V(p, M’)</a:t>
            </a:r>
            <a:endParaRPr lang="en-US" sz="2000" dirty="0">
              <a:latin typeface="+mj-lt"/>
            </a:endParaRPr>
          </a:p>
        </p:txBody>
      </p:sp>
      <p:sp>
        <p:nvSpPr>
          <p:cNvPr id="59403" name="Text Box 11"/>
          <p:cNvSpPr txBox="1">
            <a:spLocks noChangeArrowheads="1"/>
          </p:cNvSpPr>
          <p:nvPr/>
        </p:nvSpPr>
        <p:spPr bwMode="auto">
          <a:xfrm>
            <a:off x="5881688" y="4152900"/>
            <a:ext cx="2844800" cy="1330325"/>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2000" dirty="0">
                <a:latin typeface="+mj-lt"/>
              </a:rPr>
              <a:t>Expenditure Function</a:t>
            </a:r>
          </a:p>
          <a:p>
            <a:pPr algn="ctr"/>
            <a:r>
              <a:rPr lang="en-US" sz="2000" dirty="0">
                <a:latin typeface="+mj-lt"/>
              </a:rPr>
              <a:t>E* = </a:t>
            </a:r>
            <a:r>
              <a:rPr lang="en-US" sz="2000" dirty="0" err="1">
                <a:latin typeface="+mj-lt"/>
              </a:rPr>
              <a:t>p</a:t>
            </a:r>
            <a:r>
              <a:rPr lang="en-US" sz="2000" dirty="0" err="1">
                <a:latin typeface="+mj-lt"/>
                <a:sym typeface="WP MathA" pitchFamily="2" charset="2"/>
              </a:rPr>
              <a:t>•</a:t>
            </a:r>
            <a:r>
              <a:rPr lang="en-US" sz="2000" dirty="0" err="1">
                <a:latin typeface="+mj-lt"/>
              </a:rPr>
              <a:t>x</a:t>
            </a:r>
            <a:r>
              <a:rPr lang="en-US" sz="2000" dirty="0">
                <a:latin typeface="+mj-lt"/>
              </a:rPr>
              <a:t>*</a:t>
            </a:r>
          </a:p>
          <a:p>
            <a:pPr algn="ctr"/>
            <a:r>
              <a:rPr lang="en-US" sz="2000" dirty="0">
                <a:latin typeface="+mj-lt"/>
              </a:rPr>
              <a:t>where x</a:t>
            </a:r>
            <a:r>
              <a:rPr lang="en-US" sz="2000" dirty="0" smtClean="0">
                <a:latin typeface="+mj-lt"/>
              </a:rPr>
              <a:t>*=</a:t>
            </a:r>
            <a:r>
              <a:rPr lang="en-US" sz="2000" dirty="0" smtClean="0">
                <a:latin typeface="+mj-lt"/>
                <a:sym typeface="WP MathA" pitchFamily="2" charset="2"/>
              </a:rPr>
              <a:t>x</a:t>
            </a:r>
            <a:r>
              <a:rPr lang="en-US" sz="2000" baseline="30000" dirty="0" smtClean="0">
                <a:latin typeface="+mj-lt"/>
                <a:sym typeface="WP MathA" pitchFamily="2" charset="2"/>
              </a:rPr>
              <a:t>c</a:t>
            </a:r>
            <a:r>
              <a:rPr lang="en-US" sz="2000" dirty="0" smtClean="0">
                <a:latin typeface="+mj-lt"/>
              </a:rPr>
              <a:t>(p, </a:t>
            </a:r>
            <a:r>
              <a:rPr lang="en-US" sz="2000" dirty="0">
                <a:latin typeface="+mj-lt"/>
              </a:rPr>
              <a:t>Ū)</a:t>
            </a:r>
          </a:p>
          <a:p>
            <a:pPr algn="ctr"/>
            <a:r>
              <a:rPr lang="en-US" sz="2000" dirty="0" smtClean="0">
                <a:latin typeface="+mj-lt"/>
              </a:rPr>
              <a:t>M’=E</a:t>
            </a:r>
            <a:r>
              <a:rPr lang="en-US" sz="2000" dirty="0">
                <a:latin typeface="+mj-lt"/>
              </a:rPr>
              <a:t>* = </a:t>
            </a:r>
            <a:r>
              <a:rPr lang="en-US" sz="2000" dirty="0" smtClean="0">
                <a:latin typeface="+mj-lt"/>
              </a:rPr>
              <a:t>E(p, </a:t>
            </a:r>
            <a:r>
              <a:rPr lang="en-US" sz="2000" dirty="0">
                <a:latin typeface="+mj-lt"/>
              </a:rPr>
              <a:t>Ū)</a:t>
            </a:r>
          </a:p>
        </p:txBody>
      </p:sp>
      <p:sp>
        <p:nvSpPr>
          <p:cNvPr id="59404" name="AutoShape 12"/>
          <p:cNvSpPr>
            <a:spLocks noChangeArrowheads="1"/>
          </p:cNvSpPr>
          <p:nvPr/>
        </p:nvSpPr>
        <p:spPr bwMode="auto">
          <a:xfrm>
            <a:off x="3305175" y="5108575"/>
            <a:ext cx="2706688" cy="485775"/>
          </a:xfrm>
          <a:prstGeom prst="leftRightArrow">
            <a:avLst>
              <a:gd name="adj1" fmla="val 50000"/>
              <a:gd name="adj2" fmla="val 111438"/>
            </a:avLst>
          </a:prstGeom>
          <a:noFill/>
          <a:ln w="38100" algn="ctr">
            <a:solidFill>
              <a:srgbClr val="B8242B"/>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eaLnBrk="0" hangingPunct="0"/>
            <a:endParaRPr lang="en-US"/>
          </a:p>
        </p:txBody>
      </p:sp>
      <p:sp>
        <p:nvSpPr>
          <p:cNvPr id="59405" name="Text Box 13"/>
          <p:cNvSpPr txBox="1">
            <a:spLocks noChangeArrowheads="1"/>
          </p:cNvSpPr>
          <p:nvPr/>
        </p:nvSpPr>
        <p:spPr bwMode="auto">
          <a:xfrm>
            <a:off x="2120900" y="5794375"/>
            <a:ext cx="5200650" cy="415925"/>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spcBef>
                <a:spcPct val="50000"/>
              </a:spcBef>
            </a:pPr>
            <a:r>
              <a:rPr lang="en-US" sz="2000" dirty="0">
                <a:latin typeface="+mj-lt"/>
              </a:rPr>
              <a:t>U* =</a:t>
            </a:r>
            <a:r>
              <a:rPr lang="en-US" sz="2000" dirty="0" smtClean="0">
                <a:latin typeface="+mj-lt"/>
              </a:rPr>
              <a:t>V(</a:t>
            </a:r>
            <a:r>
              <a:rPr lang="en-US" sz="2000" dirty="0" err="1" smtClean="0">
                <a:latin typeface="+mj-lt"/>
              </a:rPr>
              <a:t>p,M</a:t>
            </a:r>
            <a:r>
              <a:rPr lang="en-US" sz="2000" dirty="0" smtClean="0">
                <a:latin typeface="+mj-lt"/>
              </a:rPr>
              <a:t>’) </a:t>
            </a:r>
            <a:r>
              <a:rPr lang="en-US" sz="2000" dirty="0">
                <a:latin typeface="+mj-lt"/>
              </a:rPr>
              <a:t>when solved for </a:t>
            </a:r>
            <a:r>
              <a:rPr lang="en-US" sz="2000" dirty="0" smtClean="0">
                <a:latin typeface="+mj-lt"/>
              </a:rPr>
              <a:t>M’ </a:t>
            </a:r>
            <a:r>
              <a:rPr lang="en-US" sz="2000" dirty="0">
                <a:latin typeface="+mj-lt"/>
              </a:rPr>
              <a:t>is E*= E(p, Ū) </a:t>
            </a:r>
          </a:p>
        </p:txBody>
      </p:sp>
      <p:sp>
        <p:nvSpPr>
          <p:cNvPr id="59406" name="Text Box 14"/>
          <p:cNvSpPr txBox="1">
            <a:spLocks noChangeArrowheads="1"/>
          </p:cNvSpPr>
          <p:nvPr/>
        </p:nvSpPr>
        <p:spPr bwMode="auto">
          <a:xfrm>
            <a:off x="3524250" y="2286000"/>
            <a:ext cx="2274887" cy="954107"/>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dirty="0" smtClean="0">
                <a:latin typeface="+mj-lt"/>
              </a:rPr>
              <a:t>x(</a:t>
            </a:r>
            <a:r>
              <a:rPr lang="en-US" sz="1800" dirty="0" err="1" smtClean="0">
                <a:latin typeface="+mj-lt"/>
              </a:rPr>
              <a:t>p,M</a:t>
            </a:r>
            <a:r>
              <a:rPr lang="en-US" sz="1800" dirty="0" smtClean="0">
                <a:latin typeface="+mj-lt"/>
              </a:rPr>
              <a:t>’) </a:t>
            </a:r>
            <a:r>
              <a:rPr lang="en-US" sz="1800" dirty="0">
                <a:latin typeface="+mj-lt"/>
              </a:rPr>
              <a:t>= x* = </a:t>
            </a:r>
            <a:r>
              <a:rPr lang="en-US" sz="1800" dirty="0">
                <a:latin typeface="+mj-lt"/>
                <a:sym typeface="WP MathA" pitchFamily="2" charset="2"/>
              </a:rPr>
              <a:t>x</a:t>
            </a:r>
            <a:r>
              <a:rPr lang="en-US" sz="1800" baseline="30000" dirty="0">
                <a:latin typeface="+mj-lt"/>
                <a:sym typeface="WP MathA" pitchFamily="2" charset="2"/>
              </a:rPr>
              <a:t>c </a:t>
            </a:r>
            <a:r>
              <a:rPr lang="en-US" sz="1800" dirty="0" smtClean="0">
                <a:latin typeface="+mj-lt"/>
              </a:rPr>
              <a:t>(</a:t>
            </a:r>
            <a:r>
              <a:rPr lang="en-US" sz="1800" dirty="0" err="1">
                <a:latin typeface="+mj-lt"/>
              </a:rPr>
              <a:t>p,Ū</a:t>
            </a:r>
            <a:r>
              <a:rPr lang="en-US" sz="1800" dirty="0">
                <a:latin typeface="+mj-lt"/>
              </a:rPr>
              <a:t>)</a:t>
            </a:r>
          </a:p>
          <a:p>
            <a:pPr algn="ctr"/>
            <a:r>
              <a:rPr lang="en-US" sz="1800" dirty="0">
                <a:latin typeface="+mj-lt"/>
              </a:rPr>
              <a:t>when</a:t>
            </a:r>
          </a:p>
          <a:p>
            <a:pPr algn="ctr"/>
            <a:r>
              <a:rPr lang="en-US" sz="1800" dirty="0">
                <a:latin typeface="+mj-lt"/>
              </a:rPr>
              <a:t>E* = </a:t>
            </a:r>
            <a:r>
              <a:rPr lang="en-US" sz="1800" dirty="0" smtClean="0">
                <a:latin typeface="+mj-lt"/>
              </a:rPr>
              <a:t>M’ </a:t>
            </a:r>
            <a:r>
              <a:rPr lang="en-US" sz="1800" dirty="0">
                <a:latin typeface="+mj-lt"/>
              </a:rPr>
              <a:t>and U* = Ū</a:t>
            </a:r>
          </a:p>
        </p:txBody>
      </p:sp>
      <p:sp>
        <p:nvSpPr>
          <p:cNvPr id="59407" name="Text Box 15"/>
          <p:cNvSpPr txBox="1">
            <a:spLocks noChangeArrowheads="1"/>
          </p:cNvSpPr>
          <p:nvPr/>
        </p:nvSpPr>
        <p:spPr bwMode="auto">
          <a:xfrm>
            <a:off x="3581400" y="1143000"/>
            <a:ext cx="1931940" cy="830997"/>
          </a:xfrm>
          <a:prstGeom prst="rect">
            <a:avLst/>
          </a:prstGeom>
          <a:noFill/>
          <a:ln w="254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dirty="0">
                <a:latin typeface="+mj-lt"/>
              </a:rPr>
              <a:t>When E* = </a:t>
            </a:r>
            <a:r>
              <a:rPr lang="en-US" dirty="0" smtClean="0">
                <a:latin typeface="+mj-lt"/>
              </a:rPr>
              <a:t>M’</a:t>
            </a:r>
            <a:endParaRPr lang="en-US" dirty="0">
              <a:latin typeface="+mj-lt"/>
            </a:endParaRPr>
          </a:p>
          <a:p>
            <a:pPr algn="ctr"/>
            <a:r>
              <a:rPr lang="en-US" dirty="0">
                <a:latin typeface="+mj-lt"/>
              </a:rPr>
              <a:t>And U* = Ū</a:t>
            </a:r>
          </a:p>
        </p:txBody>
      </p:sp>
      <p:sp>
        <p:nvSpPr>
          <p:cNvPr id="16" name="Text Box 15"/>
          <p:cNvSpPr txBox="1">
            <a:spLocks noChangeArrowheads="1"/>
          </p:cNvSpPr>
          <p:nvPr/>
        </p:nvSpPr>
        <p:spPr bwMode="auto">
          <a:xfrm>
            <a:off x="3733800" y="3581400"/>
            <a:ext cx="1722438" cy="1477328"/>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dirty="0"/>
              <a:t>x* = </a:t>
            </a:r>
            <a:r>
              <a:rPr lang="en-US" sz="1800" dirty="0" smtClean="0"/>
              <a:t>x(</a:t>
            </a:r>
            <a:r>
              <a:rPr lang="en-US" sz="1800" dirty="0" err="1" smtClean="0"/>
              <a:t>p,M</a:t>
            </a:r>
            <a:r>
              <a:rPr lang="en-US" sz="1800" dirty="0" smtClean="0"/>
              <a:t>)</a:t>
            </a:r>
            <a:endParaRPr lang="en-US" sz="1800" dirty="0"/>
          </a:p>
          <a:p>
            <a:pPr algn="ctr"/>
            <a:r>
              <a:rPr lang="en-US" sz="1800" dirty="0"/>
              <a:t>x</a:t>
            </a:r>
            <a:r>
              <a:rPr lang="en-US" sz="1800" dirty="0" smtClean="0"/>
              <a:t>*=</a:t>
            </a:r>
            <a:r>
              <a:rPr lang="en-US" sz="1800" dirty="0" err="1" smtClean="0"/>
              <a:t>x</a:t>
            </a:r>
            <a:r>
              <a:rPr lang="en-US" sz="1800" baseline="30000" dirty="0" err="1" smtClean="0"/>
              <a:t>c</a:t>
            </a:r>
            <a:r>
              <a:rPr lang="en-US" sz="1800" dirty="0" smtClean="0"/>
              <a:t>(</a:t>
            </a:r>
            <a:r>
              <a:rPr lang="en-US" sz="1800" dirty="0" err="1" smtClean="0"/>
              <a:t>p,E</a:t>
            </a:r>
            <a:r>
              <a:rPr lang="en-US" sz="1800" dirty="0" smtClean="0"/>
              <a:t>(P,U))</a:t>
            </a:r>
            <a:endParaRPr lang="en-US" sz="1800" dirty="0"/>
          </a:p>
          <a:p>
            <a:pPr algn="ctr"/>
            <a:endParaRPr lang="en-US" sz="1800" dirty="0"/>
          </a:p>
          <a:p>
            <a:pPr algn="ctr"/>
            <a:r>
              <a:rPr lang="en-US" sz="1800" dirty="0"/>
              <a:t>x* = x</a:t>
            </a:r>
            <a:r>
              <a:rPr lang="en-US" sz="1800" baseline="30000" dirty="0"/>
              <a:t>c </a:t>
            </a:r>
            <a:r>
              <a:rPr lang="en-US" sz="1800" dirty="0" smtClean="0"/>
              <a:t>(</a:t>
            </a:r>
            <a:r>
              <a:rPr lang="en-US" sz="1800" dirty="0" err="1"/>
              <a:t>p,U</a:t>
            </a:r>
            <a:r>
              <a:rPr lang="en-US" sz="1800" dirty="0"/>
              <a:t>)</a:t>
            </a:r>
          </a:p>
          <a:p>
            <a:pPr algn="ctr"/>
            <a:r>
              <a:rPr lang="en-US" sz="1800" dirty="0"/>
              <a:t>x</a:t>
            </a:r>
            <a:r>
              <a:rPr lang="en-US" sz="1800" dirty="0" smtClean="0"/>
              <a:t>*=x(</a:t>
            </a:r>
            <a:r>
              <a:rPr lang="en-US" sz="1800" dirty="0" err="1" smtClean="0"/>
              <a:t>p,V</a:t>
            </a:r>
            <a:r>
              <a:rPr lang="en-US" sz="1800" dirty="0" smtClean="0"/>
              <a:t>(</a:t>
            </a:r>
            <a:r>
              <a:rPr lang="en-US" sz="1800" dirty="0" err="1" smtClean="0"/>
              <a:t>p,M</a:t>
            </a:r>
            <a:r>
              <a:rPr lang="en-US" sz="1800" dirty="0" smtClean="0"/>
              <a:t>))</a:t>
            </a:r>
            <a:endParaRPr lang="en-US" sz="1800" dirty="0"/>
          </a:p>
        </p:txBody>
      </p:sp>
      <p:sp>
        <p:nvSpPr>
          <p:cNvPr id="19" name="Freeform 18"/>
          <p:cNvSpPr/>
          <p:nvPr/>
        </p:nvSpPr>
        <p:spPr>
          <a:xfrm>
            <a:off x="2800350" y="4611688"/>
            <a:ext cx="1028700" cy="703262"/>
          </a:xfrm>
          <a:custGeom>
            <a:avLst/>
            <a:gdLst>
              <a:gd name="connsiteX0" fmla="*/ 0 w 1028700"/>
              <a:gd name="connsiteY0" fmla="*/ 703262 h 703262"/>
              <a:gd name="connsiteX1" fmla="*/ 542925 w 1028700"/>
              <a:gd name="connsiteY1" fmla="*/ 474662 h 703262"/>
              <a:gd name="connsiteX2" fmla="*/ 762000 w 1028700"/>
              <a:gd name="connsiteY2" fmla="*/ 65087 h 703262"/>
              <a:gd name="connsiteX3" fmla="*/ 1028700 w 1028700"/>
              <a:gd name="connsiteY3" fmla="*/ 84137 h 703262"/>
            </a:gdLst>
            <a:ahLst/>
            <a:cxnLst>
              <a:cxn ang="0">
                <a:pos x="connsiteX0" y="connsiteY0"/>
              </a:cxn>
              <a:cxn ang="0">
                <a:pos x="connsiteX1" y="connsiteY1"/>
              </a:cxn>
              <a:cxn ang="0">
                <a:pos x="connsiteX2" y="connsiteY2"/>
              </a:cxn>
              <a:cxn ang="0">
                <a:pos x="connsiteX3" y="connsiteY3"/>
              </a:cxn>
            </a:cxnLst>
            <a:rect l="l" t="t" r="r" b="b"/>
            <a:pathLst>
              <a:path w="1028700" h="703262">
                <a:moveTo>
                  <a:pt x="0" y="703262"/>
                </a:moveTo>
                <a:cubicBezTo>
                  <a:pt x="207962" y="642143"/>
                  <a:pt x="415925" y="581024"/>
                  <a:pt x="542925" y="474662"/>
                </a:cubicBezTo>
                <a:cubicBezTo>
                  <a:pt x="669925" y="368300"/>
                  <a:pt x="681038" y="130174"/>
                  <a:pt x="762000" y="65087"/>
                </a:cubicBezTo>
                <a:cubicBezTo>
                  <a:pt x="842962" y="0"/>
                  <a:pt x="935831" y="42068"/>
                  <a:pt x="1028700" y="84137"/>
                </a:cubicBezTo>
              </a:path>
            </a:pathLst>
          </a:cu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Freeform 19"/>
          <p:cNvSpPr/>
          <p:nvPr/>
        </p:nvSpPr>
        <p:spPr>
          <a:xfrm>
            <a:off x="5324475" y="3895725"/>
            <a:ext cx="1304925" cy="1381125"/>
          </a:xfrm>
          <a:custGeom>
            <a:avLst/>
            <a:gdLst>
              <a:gd name="connsiteX0" fmla="*/ 1304925 w 1304925"/>
              <a:gd name="connsiteY0" fmla="*/ 1381125 h 1381125"/>
              <a:gd name="connsiteX1" fmla="*/ 485775 w 1304925"/>
              <a:gd name="connsiteY1" fmla="*/ 1038225 h 1381125"/>
              <a:gd name="connsiteX2" fmla="*/ 390525 w 1304925"/>
              <a:gd name="connsiteY2" fmla="*/ 180975 h 1381125"/>
              <a:gd name="connsiteX3" fmla="*/ 0 w 1304925"/>
              <a:gd name="connsiteY3" fmla="*/ 0 h 1381125"/>
            </a:gdLst>
            <a:ahLst/>
            <a:cxnLst>
              <a:cxn ang="0">
                <a:pos x="connsiteX0" y="connsiteY0"/>
              </a:cxn>
              <a:cxn ang="0">
                <a:pos x="connsiteX1" y="connsiteY1"/>
              </a:cxn>
              <a:cxn ang="0">
                <a:pos x="connsiteX2" y="connsiteY2"/>
              </a:cxn>
              <a:cxn ang="0">
                <a:pos x="connsiteX3" y="connsiteY3"/>
              </a:cxn>
            </a:cxnLst>
            <a:rect l="l" t="t" r="r" b="b"/>
            <a:pathLst>
              <a:path w="1304925" h="1381125">
                <a:moveTo>
                  <a:pt x="1304925" y="1381125"/>
                </a:moveTo>
                <a:cubicBezTo>
                  <a:pt x="971550" y="1309687"/>
                  <a:pt x="638175" y="1238250"/>
                  <a:pt x="485775" y="1038225"/>
                </a:cubicBezTo>
                <a:cubicBezTo>
                  <a:pt x="333375" y="838200"/>
                  <a:pt x="471488" y="354013"/>
                  <a:pt x="390525" y="180975"/>
                </a:cubicBezTo>
                <a:cubicBezTo>
                  <a:pt x="309563" y="7938"/>
                  <a:pt x="154781" y="3969"/>
                  <a:pt x="0" y="0"/>
                </a:cubicBezTo>
              </a:path>
            </a:pathLst>
          </a:cu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619450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693738"/>
            <a:ext cx="7772400" cy="766762"/>
          </a:xfrm>
        </p:spPr>
        <p:txBody>
          <a:bodyPr/>
          <a:lstStyle/>
          <a:p>
            <a:pPr eaLnBrk="1" fontAlgn="auto" hangingPunct="1">
              <a:spcAft>
                <a:spcPts val="0"/>
              </a:spcAft>
              <a:defRPr/>
            </a:pPr>
            <a:r>
              <a:rPr lang="en-US" smtClean="0"/>
              <a:t>The Relationships</a:t>
            </a:r>
          </a:p>
        </p:txBody>
      </p:sp>
      <p:sp>
        <p:nvSpPr>
          <p:cNvPr id="61443" name="Text Box 3"/>
          <p:cNvSpPr txBox="1">
            <a:spLocks noChangeArrowheads="1"/>
          </p:cNvSpPr>
          <p:nvPr/>
        </p:nvSpPr>
        <p:spPr bwMode="auto">
          <a:xfrm>
            <a:off x="750888" y="14478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b="1"/>
              <a:t>Primal</a:t>
            </a:r>
          </a:p>
        </p:txBody>
      </p:sp>
      <p:sp>
        <p:nvSpPr>
          <p:cNvPr id="61444" name="Text Box 4"/>
          <p:cNvSpPr txBox="1">
            <a:spLocks noChangeArrowheads="1"/>
          </p:cNvSpPr>
          <p:nvPr/>
        </p:nvSpPr>
        <p:spPr bwMode="auto">
          <a:xfrm>
            <a:off x="6481763" y="1490663"/>
            <a:ext cx="163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b="1"/>
              <a:t>Dual</a:t>
            </a:r>
          </a:p>
        </p:txBody>
      </p:sp>
      <p:sp>
        <p:nvSpPr>
          <p:cNvPr id="61445" name="Text Box 6"/>
          <p:cNvSpPr txBox="1">
            <a:spLocks noChangeArrowheads="1"/>
          </p:cNvSpPr>
          <p:nvPr/>
        </p:nvSpPr>
        <p:spPr bwMode="auto">
          <a:xfrm>
            <a:off x="4654550" y="1651000"/>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endParaRPr lang="en-US" baseline="-25000"/>
          </a:p>
        </p:txBody>
      </p:sp>
      <p:sp>
        <p:nvSpPr>
          <p:cNvPr id="61446" name="AutoShape 8"/>
          <p:cNvSpPr>
            <a:spLocks noChangeArrowheads="1"/>
          </p:cNvSpPr>
          <p:nvPr/>
        </p:nvSpPr>
        <p:spPr bwMode="auto">
          <a:xfrm>
            <a:off x="2946400" y="3119438"/>
            <a:ext cx="485775" cy="1057275"/>
          </a:xfrm>
          <a:prstGeom prst="downArrow">
            <a:avLst>
              <a:gd name="adj1" fmla="val 50000"/>
              <a:gd name="adj2" fmla="val 54412"/>
            </a:avLst>
          </a:prstGeom>
          <a:noFill/>
          <a:ln w="38100" algn="ctr">
            <a:solidFill>
              <a:srgbClr val="B8242B"/>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eaLnBrk="0" hangingPunct="0"/>
            <a:endParaRPr lang="en-US"/>
          </a:p>
        </p:txBody>
      </p:sp>
      <p:sp>
        <p:nvSpPr>
          <p:cNvPr id="61447" name="AutoShape 9"/>
          <p:cNvSpPr>
            <a:spLocks noChangeArrowheads="1"/>
          </p:cNvSpPr>
          <p:nvPr/>
        </p:nvSpPr>
        <p:spPr bwMode="auto">
          <a:xfrm>
            <a:off x="5962650" y="3152775"/>
            <a:ext cx="485775" cy="1084263"/>
          </a:xfrm>
          <a:prstGeom prst="downArrow">
            <a:avLst>
              <a:gd name="adj1" fmla="val 50000"/>
              <a:gd name="adj2" fmla="val 55801"/>
            </a:avLst>
          </a:prstGeom>
          <a:noFill/>
          <a:ln w="38100" algn="ctr">
            <a:solidFill>
              <a:srgbClr val="B8242B"/>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p>
            <a:pPr algn="ctr" eaLnBrk="0" hangingPunct="0"/>
            <a:endParaRPr lang="en-US"/>
          </a:p>
        </p:txBody>
      </p:sp>
      <p:sp>
        <p:nvSpPr>
          <p:cNvPr id="61448" name="Text Box 10"/>
          <p:cNvSpPr txBox="1">
            <a:spLocks noChangeArrowheads="1"/>
          </p:cNvSpPr>
          <p:nvPr/>
        </p:nvSpPr>
        <p:spPr bwMode="auto">
          <a:xfrm>
            <a:off x="650875" y="2157413"/>
            <a:ext cx="3057525" cy="720725"/>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2000" dirty="0"/>
              <a:t>Indirect Utility Function</a:t>
            </a:r>
          </a:p>
          <a:p>
            <a:pPr algn="ctr"/>
            <a:r>
              <a:rPr lang="en-US" sz="2000" dirty="0"/>
              <a:t>U* = </a:t>
            </a:r>
            <a:r>
              <a:rPr lang="en-US" sz="2000" dirty="0" smtClean="0"/>
              <a:t>V*(p, M)</a:t>
            </a:r>
            <a:endParaRPr lang="en-US" sz="2000" dirty="0"/>
          </a:p>
        </p:txBody>
      </p:sp>
      <p:sp>
        <p:nvSpPr>
          <p:cNvPr id="61449" name="Text Box 11"/>
          <p:cNvSpPr txBox="1">
            <a:spLocks noChangeArrowheads="1"/>
          </p:cNvSpPr>
          <p:nvPr/>
        </p:nvSpPr>
        <p:spPr bwMode="auto">
          <a:xfrm>
            <a:off x="5748338" y="2149475"/>
            <a:ext cx="2965450" cy="720725"/>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2000" dirty="0"/>
              <a:t>Expenditure Function</a:t>
            </a:r>
          </a:p>
          <a:p>
            <a:pPr algn="ctr"/>
            <a:r>
              <a:rPr lang="en-US" sz="2000" dirty="0"/>
              <a:t>E* = </a:t>
            </a:r>
            <a:r>
              <a:rPr lang="en-US" sz="2000" dirty="0" smtClean="0"/>
              <a:t>E*(p, </a:t>
            </a:r>
            <a:r>
              <a:rPr lang="en-US" sz="2000" dirty="0"/>
              <a:t>U)</a:t>
            </a:r>
          </a:p>
        </p:txBody>
      </p:sp>
      <p:sp>
        <p:nvSpPr>
          <p:cNvPr id="61450" name="Text Box 14"/>
          <p:cNvSpPr txBox="1">
            <a:spLocks noChangeArrowheads="1"/>
          </p:cNvSpPr>
          <p:nvPr/>
        </p:nvSpPr>
        <p:spPr bwMode="auto">
          <a:xfrm>
            <a:off x="615950" y="4371975"/>
            <a:ext cx="3025775" cy="1574800"/>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endParaRPr lang="en-US" sz="1800" dirty="0"/>
          </a:p>
          <a:p>
            <a:endParaRPr lang="en-US" sz="1800" dirty="0"/>
          </a:p>
          <a:p>
            <a:r>
              <a:rPr lang="en-US" sz="1800" dirty="0"/>
              <a:t>x</a:t>
            </a:r>
            <a:r>
              <a:rPr lang="en-US" sz="1800" baseline="-25000" dirty="0"/>
              <a:t>i</a:t>
            </a:r>
            <a:r>
              <a:rPr lang="en-US" sz="1800" dirty="0"/>
              <a:t>* = </a:t>
            </a:r>
            <a:r>
              <a:rPr lang="en-US" sz="1800" dirty="0" smtClean="0"/>
              <a:t>x</a:t>
            </a:r>
            <a:r>
              <a:rPr lang="en-US" sz="1800" baseline="-25000" dirty="0" smtClean="0"/>
              <a:t>i</a:t>
            </a:r>
            <a:r>
              <a:rPr lang="en-US" sz="1800" dirty="0" smtClean="0"/>
              <a:t>(</a:t>
            </a:r>
            <a:r>
              <a:rPr lang="en-US" sz="1800" dirty="0" err="1" smtClean="0"/>
              <a:t>p,M</a:t>
            </a:r>
            <a:r>
              <a:rPr lang="en-US" sz="1800" dirty="0" smtClean="0"/>
              <a:t>)= </a:t>
            </a:r>
            <a:r>
              <a:rPr lang="en-US" dirty="0"/>
              <a:t>-</a:t>
            </a:r>
          </a:p>
          <a:p>
            <a:endParaRPr lang="en-US" sz="1800" dirty="0"/>
          </a:p>
          <a:p>
            <a:endParaRPr lang="en-US" sz="1800" dirty="0"/>
          </a:p>
        </p:txBody>
      </p:sp>
      <p:sp>
        <p:nvSpPr>
          <p:cNvPr id="61451" name="Text Box 15"/>
          <p:cNvSpPr txBox="1">
            <a:spLocks noChangeArrowheads="1"/>
          </p:cNvSpPr>
          <p:nvPr/>
        </p:nvSpPr>
        <p:spPr bwMode="auto">
          <a:xfrm>
            <a:off x="5730875" y="4405313"/>
            <a:ext cx="2987675" cy="1484312"/>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endParaRPr lang="en-US" sz="1800" dirty="0"/>
          </a:p>
          <a:p>
            <a:endParaRPr lang="en-US" sz="1800" dirty="0"/>
          </a:p>
          <a:p>
            <a:r>
              <a:rPr lang="en-US" sz="1800" dirty="0"/>
              <a:t>x</a:t>
            </a:r>
            <a:r>
              <a:rPr lang="en-US" sz="1800" baseline="-25000" dirty="0"/>
              <a:t>i</a:t>
            </a:r>
            <a:r>
              <a:rPr lang="en-US" sz="1800" dirty="0"/>
              <a:t>* = </a:t>
            </a:r>
            <a:r>
              <a:rPr lang="en-US" sz="1800" dirty="0" smtClean="0"/>
              <a:t>x</a:t>
            </a:r>
            <a:r>
              <a:rPr lang="en-US" sz="1800" baseline="30000" dirty="0" smtClean="0"/>
              <a:t>c</a:t>
            </a:r>
            <a:r>
              <a:rPr lang="en-US" sz="1800" baseline="-25000" dirty="0" smtClean="0"/>
              <a:t>i </a:t>
            </a:r>
            <a:r>
              <a:rPr lang="en-US" sz="1800" dirty="0"/>
              <a:t>(</a:t>
            </a:r>
            <a:r>
              <a:rPr lang="en-US" sz="1800" dirty="0" err="1"/>
              <a:t>p,U</a:t>
            </a:r>
            <a:r>
              <a:rPr lang="en-US" sz="1800" dirty="0"/>
              <a:t>) = </a:t>
            </a:r>
          </a:p>
          <a:p>
            <a:endParaRPr lang="en-US" sz="1800" dirty="0"/>
          </a:p>
          <a:p>
            <a:endParaRPr lang="en-US" sz="1800" dirty="0"/>
          </a:p>
        </p:txBody>
      </p:sp>
      <p:sp>
        <p:nvSpPr>
          <p:cNvPr id="61452" name="Text Box 16"/>
          <p:cNvSpPr txBox="1">
            <a:spLocks noChangeArrowheads="1"/>
          </p:cNvSpPr>
          <p:nvPr/>
        </p:nvSpPr>
        <p:spPr bwMode="auto">
          <a:xfrm>
            <a:off x="2193925" y="4554538"/>
            <a:ext cx="123825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2000" u="sng" dirty="0">
                <a:sym typeface="WP MathA" pitchFamily="2" charset="2"/>
              </a:rPr>
              <a:t>∂</a:t>
            </a:r>
            <a:r>
              <a:rPr lang="en-US" sz="2000" u="sng" dirty="0" smtClean="0">
                <a:sym typeface="WP MathA" pitchFamily="2" charset="2"/>
              </a:rPr>
              <a:t>V*(</a:t>
            </a:r>
            <a:r>
              <a:rPr lang="en-US" sz="2000" u="sng" dirty="0" err="1" smtClean="0">
                <a:sym typeface="WP MathA" pitchFamily="2" charset="2"/>
              </a:rPr>
              <a:t>p,M</a:t>
            </a:r>
            <a:r>
              <a:rPr lang="en-US" sz="2000" u="sng" dirty="0" smtClean="0">
                <a:sym typeface="WP MathA" pitchFamily="2" charset="2"/>
              </a:rPr>
              <a:t>)</a:t>
            </a:r>
            <a:endParaRPr lang="en-US" sz="2000" u="sng" dirty="0">
              <a:sym typeface="WP MathA" pitchFamily="2" charset="2"/>
            </a:endParaRPr>
          </a:p>
          <a:p>
            <a:pPr algn="ctr"/>
            <a:r>
              <a:rPr lang="en-US" sz="2000" dirty="0">
                <a:sym typeface="WP MathA" pitchFamily="2" charset="2"/>
              </a:rPr>
              <a:t>∂p</a:t>
            </a:r>
            <a:r>
              <a:rPr lang="en-US" sz="2000" baseline="-25000" dirty="0">
                <a:sym typeface="WP MathA" pitchFamily="2" charset="2"/>
              </a:rPr>
              <a:t>i</a:t>
            </a:r>
          </a:p>
          <a:p>
            <a:pPr algn="ctr"/>
            <a:r>
              <a:rPr lang="en-US" sz="2000" u="sng" dirty="0">
                <a:sym typeface="WP MathA" pitchFamily="2" charset="2"/>
              </a:rPr>
              <a:t>∂</a:t>
            </a:r>
            <a:r>
              <a:rPr lang="en-US" sz="2000" u="sng" dirty="0" smtClean="0">
                <a:sym typeface="WP MathA" pitchFamily="2" charset="2"/>
              </a:rPr>
              <a:t>V*(</a:t>
            </a:r>
            <a:r>
              <a:rPr lang="en-US" sz="2000" u="sng" dirty="0" err="1" smtClean="0">
                <a:sym typeface="WP MathA" pitchFamily="2" charset="2"/>
              </a:rPr>
              <a:t>p,</a:t>
            </a:r>
            <a:r>
              <a:rPr lang="en-US" sz="2000" u="sng" dirty="0" err="1">
                <a:latin typeface="Verdana" pitchFamily="34" charset="0"/>
                <a:sym typeface="WP MathA" pitchFamily="2" charset="2"/>
              </a:rPr>
              <a:t>M</a:t>
            </a:r>
            <a:r>
              <a:rPr lang="en-US" sz="2000" u="sng" dirty="0" smtClean="0">
                <a:sym typeface="WP MathA" pitchFamily="2" charset="2"/>
              </a:rPr>
              <a:t>)</a:t>
            </a:r>
            <a:endParaRPr lang="en-US" sz="2000" u="sng" dirty="0">
              <a:sym typeface="WP MathA" pitchFamily="2" charset="2"/>
            </a:endParaRPr>
          </a:p>
          <a:p>
            <a:pPr algn="ctr"/>
            <a:r>
              <a:rPr lang="en-US" sz="2000" dirty="0" smtClean="0">
                <a:sym typeface="WP MathA" pitchFamily="2" charset="2"/>
              </a:rPr>
              <a:t>∂</a:t>
            </a:r>
            <a:r>
              <a:rPr lang="en-US" sz="2000" dirty="0">
                <a:latin typeface="Verdana" pitchFamily="34" charset="0"/>
                <a:sym typeface="WP MathA" pitchFamily="2" charset="2"/>
              </a:rPr>
              <a:t>M</a:t>
            </a:r>
            <a:endParaRPr lang="en-US" sz="2000" dirty="0">
              <a:latin typeface="Verdana" pitchFamily="34" charset="0"/>
            </a:endParaRPr>
          </a:p>
        </p:txBody>
      </p:sp>
      <p:sp>
        <p:nvSpPr>
          <p:cNvPr id="61453" name="Line 17"/>
          <p:cNvSpPr>
            <a:spLocks noChangeShapeType="1"/>
          </p:cNvSpPr>
          <p:nvPr/>
        </p:nvSpPr>
        <p:spPr bwMode="auto">
          <a:xfrm>
            <a:off x="2246313" y="5191125"/>
            <a:ext cx="1062037" cy="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61454" name="Text Box 19"/>
          <p:cNvSpPr txBox="1">
            <a:spLocks noChangeArrowheads="1"/>
          </p:cNvSpPr>
          <p:nvPr/>
        </p:nvSpPr>
        <p:spPr bwMode="auto">
          <a:xfrm>
            <a:off x="7200900" y="4800600"/>
            <a:ext cx="11525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2000" u="sng" dirty="0">
                <a:sym typeface="WP MathA" pitchFamily="2" charset="2"/>
              </a:rPr>
              <a:t>∂</a:t>
            </a:r>
            <a:r>
              <a:rPr lang="en-US" sz="2000" u="sng" dirty="0" smtClean="0">
                <a:sym typeface="WP MathA" pitchFamily="2" charset="2"/>
              </a:rPr>
              <a:t>E*(</a:t>
            </a:r>
            <a:r>
              <a:rPr lang="en-US" sz="2000" u="sng" dirty="0" err="1">
                <a:sym typeface="WP MathA" pitchFamily="2" charset="2"/>
              </a:rPr>
              <a:t>p,U</a:t>
            </a:r>
            <a:r>
              <a:rPr lang="en-US" sz="2000" u="sng" dirty="0">
                <a:sym typeface="WP MathA" pitchFamily="2" charset="2"/>
              </a:rPr>
              <a:t>)</a:t>
            </a:r>
          </a:p>
          <a:p>
            <a:pPr algn="ctr"/>
            <a:r>
              <a:rPr lang="en-US" sz="2000" dirty="0">
                <a:sym typeface="WP MathA" pitchFamily="2" charset="2"/>
              </a:rPr>
              <a:t>∂p</a:t>
            </a:r>
            <a:r>
              <a:rPr lang="en-US" sz="2000" baseline="-25000" dirty="0">
                <a:sym typeface="WP MathA" pitchFamily="2" charset="2"/>
              </a:rPr>
              <a:t>i</a:t>
            </a:r>
          </a:p>
        </p:txBody>
      </p:sp>
      <p:sp>
        <p:nvSpPr>
          <p:cNvPr id="61455" name="Text Box 20"/>
          <p:cNvSpPr txBox="1">
            <a:spLocks noChangeArrowheads="1"/>
          </p:cNvSpPr>
          <p:nvPr/>
        </p:nvSpPr>
        <p:spPr bwMode="auto">
          <a:xfrm>
            <a:off x="1187450" y="3282950"/>
            <a:ext cx="920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a:t>Roy’s</a:t>
            </a:r>
          </a:p>
          <a:p>
            <a:pPr algn="ctr"/>
            <a:r>
              <a:rPr lang="en-US" sz="1800"/>
              <a:t>Identity</a:t>
            </a:r>
          </a:p>
        </p:txBody>
      </p:sp>
      <p:sp>
        <p:nvSpPr>
          <p:cNvPr id="61456" name="Text Box 21"/>
          <p:cNvSpPr txBox="1">
            <a:spLocks noChangeArrowheads="1"/>
          </p:cNvSpPr>
          <p:nvPr/>
        </p:nvSpPr>
        <p:spPr bwMode="auto">
          <a:xfrm>
            <a:off x="7019925" y="3298825"/>
            <a:ext cx="1339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eaLnBrk="0" hangingPunct="0">
              <a:defRPr sz="2400">
                <a:solidFill>
                  <a:srgbClr val="007572"/>
                </a:solidFill>
                <a:latin typeface="Arial" charset="0"/>
                <a:cs typeface="Arial" charset="0"/>
              </a:defRPr>
            </a:lvl1pPr>
            <a:lvl2pPr marL="742950" indent="-285750" eaLnBrk="0" hangingPunct="0">
              <a:defRPr sz="2400">
                <a:solidFill>
                  <a:srgbClr val="007572"/>
                </a:solidFill>
                <a:latin typeface="Arial" charset="0"/>
                <a:cs typeface="Arial" charset="0"/>
              </a:defRPr>
            </a:lvl2pPr>
            <a:lvl3pPr marL="1143000" indent="-228600" eaLnBrk="0" hangingPunct="0">
              <a:defRPr sz="2400">
                <a:solidFill>
                  <a:srgbClr val="007572"/>
                </a:solidFill>
                <a:latin typeface="Arial" charset="0"/>
                <a:cs typeface="Arial" charset="0"/>
              </a:defRPr>
            </a:lvl3pPr>
            <a:lvl4pPr marL="1600200" indent="-228600" eaLnBrk="0" hangingPunct="0">
              <a:defRPr sz="2400">
                <a:solidFill>
                  <a:srgbClr val="007572"/>
                </a:solidFill>
                <a:latin typeface="Arial" charset="0"/>
                <a:cs typeface="Arial" charset="0"/>
              </a:defRPr>
            </a:lvl4pPr>
            <a:lvl5pPr marL="2057400" indent="-228600" eaLnBrk="0" hangingPunct="0">
              <a:defRPr sz="2400">
                <a:solidFill>
                  <a:srgbClr val="007572"/>
                </a:solidFill>
                <a:latin typeface="Arial" charset="0"/>
                <a:cs typeface="Arial" charset="0"/>
              </a:defRPr>
            </a:lvl5pPr>
            <a:lvl6pPr marL="2514600" indent="-228600" eaLnBrk="0" fontAlgn="base" hangingPunct="0">
              <a:spcBef>
                <a:spcPct val="0"/>
              </a:spcBef>
              <a:spcAft>
                <a:spcPct val="0"/>
              </a:spcAft>
              <a:defRPr sz="2400">
                <a:solidFill>
                  <a:srgbClr val="007572"/>
                </a:solidFill>
                <a:latin typeface="Arial" charset="0"/>
                <a:cs typeface="Arial" charset="0"/>
              </a:defRPr>
            </a:lvl6pPr>
            <a:lvl7pPr marL="2971800" indent="-228600" eaLnBrk="0" fontAlgn="base" hangingPunct="0">
              <a:spcBef>
                <a:spcPct val="0"/>
              </a:spcBef>
              <a:spcAft>
                <a:spcPct val="0"/>
              </a:spcAft>
              <a:defRPr sz="2400">
                <a:solidFill>
                  <a:srgbClr val="007572"/>
                </a:solidFill>
                <a:latin typeface="Arial" charset="0"/>
                <a:cs typeface="Arial" charset="0"/>
              </a:defRPr>
            </a:lvl7pPr>
            <a:lvl8pPr marL="3429000" indent="-228600" eaLnBrk="0" fontAlgn="base" hangingPunct="0">
              <a:spcBef>
                <a:spcPct val="0"/>
              </a:spcBef>
              <a:spcAft>
                <a:spcPct val="0"/>
              </a:spcAft>
              <a:defRPr sz="2400">
                <a:solidFill>
                  <a:srgbClr val="007572"/>
                </a:solidFill>
                <a:latin typeface="Arial" charset="0"/>
                <a:cs typeface="Arial" charset="0"/>
              </a:defRPr>
            </a:lvl8pPr>
            <a:lvl9pPr marL="3886200" indent="-228600" eaLnBrk="0" fontAlgn="base" hangingPunct="0">
              <a:spcBef>
                <a:spcPct val="0"/>
              </a:spcBef>
              <a:spcAft>
                <a:spcPct val="0"/>
              </a:spcAft>
              <a:defRPr sz="2400">
                <a:solidFill>
                  <a:srgbClr val="007572"/>
                </a:solidFill>
                <a:latin typeface="Arial" charset="0"/>
                <a:cs typeface="Arial" charset="0"/>
              </a:defRPr>
            </a:lvl9pPr>
          </a:lstStyle>
          <a:p>
            <a:pPr algn="ctr"/>
            <a:r>
              <a:rPr lang="en-US" sz="1800"/>
              <a:t>Shephard’s</a:t>
            </a:r>
          </a:p>
          <a:p>
            <a:pPr algn="ctr"/>
            <a:r>
              <a:rPr lang="en-US" sz="1800"/>
              <a:t>Lemma</a:t>
            </a:r>
          </a:p>
        </p:txBody>
      </p:sp>
    </p:spTree>
    <p:extLst>
      <p:ext uri="{BB962C8B-B14F-4D97-AF65-F5344CB8AC3E}">
        <p14:creationId xmlns:p14="http://schemas.microsoft.com/office/powerpoint/2010/main" val="947027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Minimization: SOC</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sz="2800" dirty="0" smtClean="0"/>
              <a:t>The FOC ensure that the optimal consumption bundle is at a tangency.</a:t>
            </a:r>
          </a:p>
          <a:p>
            <a:r>
              <a:rPr lang="en-US" sz="2800" dirty="0" smtClean="0"/>
              <a:t>The SOC ensure that the tangency is a minimum, and not a maximum by ensuring that away from the tangency, along the indifference curve, expenditure rises.</a:t>
            </a:r>
            <a:endParaRPr lang="en-US" sz="2800" dirty="0"/>
          </a:p>
        </p:txBody>
      </p:sp>
      <p:cxnSp>
        <p:nvCxnSpPr>
          <p:cNvPr id="4" name="Straight Connector 3"/>
          <p:cNvCxnSpPr/>
          <p:nvPr/>
        </p:nvCxnSpPr>
        <p:spPr>
          <a:xfrm>
            <a:off x="3048000" y="4267200"/>
            <a:ext cx="0" cy="2337049"/>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0" y="6604249"/>
            <a:ext cx="45720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772400" y="6419583"/>
            <a:ext cx="315767" cy="369332"/>
          </a:xfrm>
          <a:prstGeom prst="rect">
            <a:avLst/>
          </a:prstGeom>
          <a:noFill/>
        </p:spPr>
        <p:txBody>
          <a:bodyPr wrap="square" rtlCol="0">
            <a:spAutoFit/>
          </a:bodyPr>
          <a:lstStyle/>
          <a:p>
            <a:r>
              <a:rPr lang="en-US" dirty="0" smtClean="0"/>
              <a:t>X</a:t>
            </a:r>
            <a:endParaRPr lang="en-US" dirty="0"/>
          </a:p>
        </p:txBody>
      </p:sp>
      <p:sp>
        <p:nvSpPr>
          <p:cNvPr id="7" name="TextBox 6"/>
          <p:cNvSpPr txBox="1"/>
          <p:nvPr/>
        </p:nvSpPr>
        <p:spPr>
          <a:xfrm>
            <a:off x="2608757" y="4464013"/>
            <a:ext cx="315767" cy="369332"/>
          </a:xfrm>
          <a:prstGeom prst="rect">
            <a:avLst/>
          </a:prstGeom>
          <a:noFill/>
        </p:spPr>
        <p:txBody>
          <a:bodyPr wrap="square" rtlCol="0">
            <a:spAutoFit/>
          </a:bodyPr>
          <a:lstStyle/>
          <a:p>
            <a:r>
              <a:rPr lang="en-US" dirty="0" smtClean="0"/>
              <a:t>Y</a:t>
            </a:r>
            <a:endParaRPr lang="en-US" dirty="0"/>
          </a:p>
        </p:txBody>
      </p:sp>
      <p:cxnSp>
        <p:nvCxnSpPr>
          <p:cNvPr id="8" name="Straight Connector 7"/>
          <p:cNvCxnSpPr/>
          <p:nvPr/>
        </p:nvCxnSpPr>
        <p:spPr>
          <a:xfrm>
            <a:off x="3048000" y="4833345"/>
            <a:ext cx="3124200" cy="1770904"/>
          </a:xfrm>
          <a:prstGeom prst="line">
            <a:avLst/>
          </a:prstGeom>
          <a:ln w="22225">
            <a:solidFill>
              <a:schemeClr val="tx1">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3733800" y="4038600"/>
            <a:ext cx="2819400" cy="1943100"/>
          </a:xfrm>
          <a:custGeom>
            <a:avLst/>
            <a:gdLst>
              <a:gd name="connsiteX0" fmla="*/ 0 w 2819400"/>
              <a:gd name="connsiteY0" fmla="*/ 0 h 1943100"/>
              <a:gd name="connsiteX1" fmla="*/ 330200 w 2819400"/>
              <a:gd name="connsiteY1" fmla="*/ 1054100 h 1943100"/>
              <a:gd name="connsiteX2" fmla="*/ 1092200 w 2819400"/>
              <a:gd name="connsiteY2" fmla="*/ 1752600 h 1943100"/>
              <a:gd name="connsiteX3" fmla="*/ 2819400 w 2819400"/>
              <a:gd name="connsiteY3" fmla="*/ 1943100 h 1943100"/>
            </a:gdLst>
            <a:ahLst/>
            <a:cxnLst>
              <a:cxn ang="0">
                <a:pos x="connsiteX0" y="connsiteY0"/>
              </a:cxn>
              <a:cxn ang="0">
                <a:pos x="connsiteX1" y="connsiteY1"/>
              </a:cxn>
              <a:cxn ang="0">
                <a:pos x="connsiteX2" y="connsiteY2"/>
              </a:cxn>
              <a:cxn ang="0">
                <a:pos x="connsiteX3" y="connsiteY3"/>
              </a:cxn>
            </a:cxnLst>
            <a:rect l="l" t="t" r="r" b="b"/>
            <a:pathLst>
              <a:path w="2819400" h="1943100">
                <a:moveTo>
                  <a:pt x="0" y="0"/>
                </a:moveTo>
                <a:cubicBezTo>
                  <a:pt x="74083" y="381000"/>
                  <a:pt x="148167" y="762000"/>
                  <a:pt x="330200" y="1054100"/>
                </a:cubicBezTo>
                <a:cubicBezTo>
                  <a:pt x="512233" y="1346200"/>
                  <a:pt x="677333" y="1604433"/>
                  <a:pt x="1092200" y="1752600"/>
                </a:cubicBezTo>
                <a:cubicBezTo>
                  <a:pt x="1507067" y="1900767"/>
                  <a:pt x="2163233" y="1921933"/>
                  <a:pt x="2819400" y="1943100"/>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3048000" y="4648679"/>
            <a:ext cx="3429000" cy="1955570"/>
          </a:xfrm>
          <a:prstGeom prst="line">
            <a:avLst/>
          </a:prstGeom>
          <a:ln w="22225">
            <a:solidFill>
              <a:schemeClr val="tx1">
                <a:lumMod val="90000"/>
                <a:lumOff val="1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00399" y="5626464"/>
            <a:ext cx="639919" cy="369332"/>
          </a:xfrm>
          <a:prstGeom prst="rect">
            <a:avLst/>
          </a:prstGeom>
          <a:noFill/>
        </p:spPr>
        <p:txBody>
          <a:bodyPr wrap="none" rtlCol="0">
            <a:spAutoFit/>
          </a:bodyPr>
          <a:lstStyle/>
          <a:p>
            <a:r>
              <a:rPr lang="en-US" dirty="0" smtClean="0">
                <a:latin typeface="Calibri" panose="020F0502020204030204" pitchFamily="34" charset="0"/>
                <a:cs typeface="Times New Roman" pitchFamily="18" charset="0"/>
              </a:rPr>
              <a:t>E=E*</a:t>
            </a:r>
          </a:p>
        </p:txBody>
      </p:sp>
      <p:cxnSp>
        <p:nvCxnSpPr>
          <p:cNvPr id="17" name="Straight Arrow Connector 16"/>
          <p:cNvCxnSpPr/>
          <p:nvPr/>
        </p:nvCxnSpPr>
        <p:spPr>
          <a:xfrm flipV="1">
            <a:off x="3733800" y="5435724"/>
            <a:ext cx="304800" cy="19074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676774" y="5010150"/>
            <a:ext cx="582211" cy="369332"/>
          </a:xfrm>
          <a:prstGeom prst="rect">
            <a:avLst/>
          </a:prstGeom>
          <a:noFill/>
        </p:spPr>
        <p:txBody>
          <a:bodyPr wrap="none" rtlCol="0">
            <a:spAutoFit/>
          </a:bodyPr>
          <a:lstStyle/>
          <a:p>
            <a:r>
              <a:rPr lang="en-US" dirty="0" smtClean="0">
                <a:latin typeface="Calibri" panose="020F0502020204030204" pitchFamily="34" charset="0"/>
                <a:cs typeface="Times New Roman" pitchFamily="18" charset="0"/>
              </a:rPr>
              <a:t>E=E’</a:t>
            </a:r>
          </a:p>
        </p:txBody>
      </p:sp>
      <p:cxnSp>
        <p:nvCxnSpPr>
          <p:cNvPr id="20" name="Straight Arrow Connector 19"/>
          <p:cNvCxnSpPr/>
          <p:nvPr/>
        </p:nvCxnSpPr>
        <p:spPr>
          <a:xfrm flipH="1">
            <a:off x="4876800" y="5416674"/>
            <a:ext cx="91079" cy="2830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4171950" y="5280541"/>
            <a:ext cx="76200" cy="62984"/>
          </a:xfrm>
          <a:prstGeom prst="ellipse">
            <a:avLst/>
          </a:prstGeom>
          <a:solidFill>
            <a:srgbClr val="CC00CC"/>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543425" y="5671066"/>
            <a:ext cx="76200" cy="62984"/>
          </a:xfrm>
          <a:prstGeom prst="ellipse">
            <a:avLst/>
          </a:prstGeom>
          <a:solidFill>
            <a:srgbClr val="CC00CC"/>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5181600" y="5861566"/>
            <a:ext cx="76200" cy="62984"/>
          </a:xfrm>
          <a:prstGeom prst="ellipse">
            <a:avLst/>
          </a:prstGeom>
          <a:solidFill>
            <a:srgbClr val="CC00CC"/>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715000" y="4833345"/>
            <a:ext cx="691215" cy="369332"/>
          </a:xfrm>
          <a:prstGeom prst="rect">
            <a:avLst/>
          </a:prstGeom>
          <a:noFill/>
        </p:spPr>
        <p:txBody>
          <a:bodyPr wrap="none" rtlCol="0">
            <a:spAutoFit/>
          </a:bodyPr>
          <a:lstStyle/>
          <a:p>
            <a:r>
              <a:rPr lang="en-US" dirty="0" smtClean="0">
                <a:latin typeface="Calibri" panose="020F0502020204030204" pitchFamily="34" charset="0"/>
                <a:cs typeface="Times New Roman" pitchFamily="18" charset="0"/>
              </a:rPr>
              <a:t>E*&lt;E’</a:t>
            </a:r>
          </a:p>
        </p:txBody>
      </p:sp>
    </p:spTree>
    <p:extLst>
      <p:ext uri="{BB962C8B-B14F-4D97-AF65-F5344CB8AC3E}">
        <p14:creationId xmlns:p14="http://schemas.microsoft.com/office/powerpoint/2010/main" val="242607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40417" cy="1066800"/>
          </a:xfrm>
        </p:spPr>
        <p:txBody>
          <a:bodyPr>
            <a:normAutofit/>
          </a:bodyPr>
          <a:lstStyle/>
          <a:p>
            <a:r>
              <a:rPr lang="en-US" dirty="0" smtClean="0"/>
              <a:t>Ordinary (</a:t>
            </a:r>
            <a:r>
              <a:rPr lang="en-US" dirty="0" err="1" smtClean="0"/>
              <a:t>Marshallian</a:t>
            </a:r>
            <a:r>
              <a:rPr lang="en-US" dirty="0" smtClean="0"/>
              <a:t>) Demand</a:t>
            </a:r>
            <a:endParaRPr lang="en-US" dirty="0"/>
          </a:p>
        </p:txBody>
      </p:sp>
      <p:cxnSp>
        <p:nvCxnSpPr>
          <p:cNvPr id="8" name="Straight Connector 7"/>
          <p:cNvCxnSpPr/>
          <p:nvPr/>
        </p:nvCxnSpPr>
        <p:spPr>
          <a:xfrm>
            <a:off x="1219200" y="2057400"/>
            <a:ext cx="0" cy="29609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219200" y="5018314"/>
            <a:ext cx="32558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57800" y="2057400"/>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257800" y="5018314"/>
            <a:ext cx="3276600" cy="108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 y="2819400"/>
            <a:ext cx="2971800" cy="21989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19200" y="2819400"/>
            <a:ext cx="1314450" cy="21989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3482" y="1981982"/>
            <a:ext cx="338554"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y</a:t>
            </a:r>
            <a:endParaRPr lang="en-US" sz="2400" dirty="0">
              <a:latin typeface="Times New Roman" pitchFamily="18" charset="0"/>
              <a:cs typeface="Times New Roman" pitchFamily="18" charset="0"/>
            </a:endParaRPr>
          </a:p>
        </p:txBody>
      </p:sp>
      <p:sp>
        <p:nvSpPr>
          <p:cNvPr id="25" name="Freeform 24"/>
          <p:cNvSpPr/>
          <p:nvPr/>
        </p:nvSpPr>
        <p:spPr>
          <a:xfrm>
            <a:off x="1632855" y="3069771"/>
            <a:ext cx="2013857" cy="1698172"/>
          </a:xfrm>
          <a:custGeom>
            <a:avLst/>
            <a:gdLst>
              <a:gd name="connsiteX0" fmla="*/ 0 w 2013857"/>
              <a:gd name="connsiteY0" fmla="*/ 0 h 1698172"/>
              <a:gd name="connsiteX1" fmla="*/ 533400 w 2013857"/>
              <a:gd name="connsiteY1" fmla="*/ 1186543 h 1698172"/>
              <a:gd name="connsiteX2" fmla="*/ 2013857 w 2013857"/>
              <a:gd name="connsiteY2" fmla="*/ 1698172 h 1698172"/>
            </a:gdLst>
            <a:ahLst/>
            <a:cxnLst>
              <a:cxn ang="0">
                <a:pos x="connsiteX0" y="connsiteY0"/>
              </a:cxn>
              <a:cxn ang="0">
                <a:pos x="connsiteX1" y="connsiteY1"/>
              </a:cxn>
              <a:cxn ang="0">
                <a:pos x="connsiteX2" y="connsiteY2"/>
              </a:cxn>
            </a:cxnLst>
            <a:rect l="l" t="t" r="r" b="b"/>
            <a:pathLst>
              <a:path w="2013857" h="1698172">
                <a:moveTo>
                  <a:pt x="0" y="0"/>
                </a:moveTo>
                <a:cubicBezTo>
                  <a:pt x="98878" y="451757"/>
                  <a:pt x="197757" y="903514"/>
                  <a:pt x="533400" y="1186543"/>
                </a:cubicBezTo>
                <a:cubicBezTo>
                  <a:pt x="869043" y="1469572"/>
                  <a:pt x="1441450" y="1583872"/>
                  <a:pt x="2013857" y="1698172"/>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969477" y="2667836"/>
            <a:ext cx="2198914" cy="1741715"/>
          </a:xfrm>
          <a:custGeom>
            <a:avLst/>
            <a:gdLst>
              <a:gd name="connsiteX0" fmla="*/ 0 w 2013857"/>
              <a:gd name="connsiteY0" fmla="*/ 0 h 1698172"/>
              <a:gd name="connsiteX1" fmla="*/ 533400 w 2013857"/>
              <a:gd name="connsiteY1" fmla="*/ 1186543 h 1698172"/>
              <a:gd name="connsiteX2" fmla="*/ 2013857 w 2013857"/>
              <a:gd name="connsiteY2" fmla="*/ 1698172 h 1698172"/>
              <a:gd name="connsiteX0" fmla="*/ 0 w 2198914"/>
              <a:gd name="connsiteY0" fmla="*/ 0 h 1741715"/>
              <a:gd name="connsiteX1" fmla="*/ 718457 w 2198914"/>
              <a:gd name="connsiteY1" fmla="*/ 1230086 h 1741715"/>
              <a:gd name="connsiteX2" fmla="*/ 2198914 w 2198914"/>
              <a:gd name="connsiteY2" fmla="*/ 1741715 h 1741715"/>
            </a:gdLst>
            <a:ahLst/>
            <a:cxnLst>
              <a:cxn ang="0">
                <a:pos x="connsiteX0" y="connsiteY0"/>
              </a:cxn>
              <a:cxn ang="0">
                <a:pos x="connsiteX1" y="connsiteY1"/>
              </a:cxn>
              <a:cxn ang="0">
                <a:pos x="connsiteX2" y="connsiteY2"/>
              </a:cxn>
            </a:cxnLst>
            <a:rect l="l" t="t" r="r" b="b"/>
            <a:pathLst>
              <a:path w="2198914" h="1741715">
                <a:moveTo>
                  <a:pt x="0" y="0"/>
                </a:moveTo>
                <a:cubicBezTo>
                  <a:pt x="98878" y="451757"/>
                  <a:pt x="351971" y="939800"/>
                  <a:pt x="718457" y="1230086"/>
                </a:cubicBezTo>
                <a:cubicBezTo>
                  <a:pt x="1084943" y="1520372"/>
                  <a:pt x="1626507" y="1627415"/>
                  <a:pt x="2198914" y="1741715"/>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stCxn id="26" idx="1"/>
          </p:cNvCxnSpPr>
          <p:nvPr/>
        </p:nvCxnSpPr>
        <p:spPr>
          <a:xfrm>
            <a:off x="2687934" y="3897922"/>
            <a:ext cx="0" cy="11165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953986" y="4048703"/>
            <a:ext cx="38100" cy="97505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a:off x="5725886" y="2667001"/>
            <a:ext cx="2264228" cy="2100942"/>
          </a:xfrm>
          <a:custGeom>
            <a:avLst/>
            <a:gdLst>
              <a:gd name="connsiteX0" fmla="*/ 0 w 2264228"/>
              <a:gd name="connsiteY0" fmla="*/ 0 h 2100942"/>
              <a:gd name="connsiteX1" fmla="*/ 1023257 w 2264228"/>
              <a:gd name="connsiteY1" fmla="*/ 1306285 h 2100942"/>
              <a:gd name="connsiteX2" fmla="*/ 2264228 w 2264228"/>
              <a:gd name="connsiteY2" fmla="*/ 2100942 h 2100942"/>
            </a:gdLst>
            <a:ahLst/>
            <a:cxnLst>
              <a:cxn ang="0">
                <a:pos x="connsiteX0" y="connsiteY0"/>
              </a:cxn>
              <a:cxn ang="0">
                <a:pos x="connsiteX1" y="connsiteY1"/>
              </a:cxn>
              <a:cxn ang="0">
                <a:pos x="connsiteX2" y="connsiteY2"/>
              </a:cxn>
            </a:cxnLst>
            <a:rect l="l" t="t" r="r" b="b"/>
            <a:pathLst>
              <a:path w="2264228" h="2100942">
                <a:moveTo>
                  <a:pt x="0" y="0"/>
                </a:moveTo>
                <a:cubicBezTo>
                  <a:pt x="322943" y="478064"/>
                  <a:pt x="645886" y="956128"/>
                  <a:pt x="1023257" y="1306285"/>
                </a:cubicBezTo>
                <a:cubicBezTo>
                  <a:pt x="1400628" y="1656442"/>
                  <a:pt x="1832428" y="1878692"/>
                  <a:pt x="2264228" y="2100942"/>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1839174" y="5105400"/>
            <a:ext cx="377026" cy="369332"/>
          </a:xfrm>
          <a:prstGeom prst="rect">
            <a:avLst/>
          </a:prstGeom>
          <a:noFill/>
        </p:spPr>
        <p:txBody>
          <a:bodyPr wrap="none" rtlCol="0">
            <a:spAutoFit/>
          </a:bodyPr>
          <a:lstStyle/>
          <a:p>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45" name="TextBox 44"/>
          <p:cNvSpPr txBox="1"/>
          <p:nvPr/>
        </p:nvSpPr>
        <p:spPr>
          <a:xfrm>
            <a:off x="2533650" y="5105400"/>
            <a:ext cx="369012" cy="369332"/>
          </a:xfrm>
          <a:prstGeom prst="rect">
            <a:avLst/>
          </a:prstGeom>
          <a:noFill/>
        </p:spPr>
        <p:txBody>
          <a:bodyPr wrap="none" rtlCol="0">
            <a:spAutoFit/>
          </a:bodyPr>
          <a:lstStyle/>
          <a:p>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sp>
        <p:nvSpPr>
          <p:cNvPr id="48" name="TextBox 47"/>
          <p:cNvSpPr txBox="1"/>
          <p:nvPr/>
        </p:nvSpPr>
        <p:spPr>
          <a:xfrm>
            <a:off x="5951999" y="5115503"/>
            <a:ext cx="377026" cy="369332"/>
          </a:xfrm>
          <a:prstGeom prst="rect">
            <a:avLst/>
          </a:prstGeom>
          <a:noFill/>
        </p:spPr>
        <p:txBody>
          <a:bodyPr wrap="none" rtlCol="0">
            <a:spAutoFit/>
          </a:bodyPr>
          <a:lstStyle/>
          <a:p>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b</a:t>
            </a:r>
            <a:endParaRPr lang="en-US" baseline="-25000" dirty="0">
              <a:latin typeface="Times New Roman" pitchFamily="18" charset="0"/>
              <a:cs typeface="Times New Roman" pitchFamily="18" charset="0"/>
            </a:endParaRPr>
          </a:p>
        </p:txBody>
      </p:sp>
      <p:sp>
        <p:nvSpPr>
          <p:cNvPr id="49" name="TextBox 48"/>
          <p:cNvSpPr txBox="1"/>
          <p:nvPr/>
        </p:nvSpPr>
        <p:spPr>
          <a:xfrm>
            <a:off x="6739750" y="5136492"/>
            <a:ext cx="369012" cy="369332"/>
          </a:xfrm>
          <a:prstGeom prst="rect">
            <a:avLst/>
          </a:prstGeom>
          <a:noFill/>
        </p:spPr>
        <p:txBody>
          <a:bodyPr wrap="none" rtlCol="0">
            <a:spAutoFit/>
          </a:bodyPr>
          <a:lstStyle/>
          <a:p>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50" name="Straight Connector 49"/>
          <p:cNvCxnSpPr/>
          <p:nvPr/>
        </p:nvCxnSpPr>
        <p:spPr>
          <a:xfrm>
            <a:off x="6896100" y="4114800"/>
            <a:ext cx="0" cy="914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096000" y="3200400"/>
            <a:ext cx="38100" cy="184591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358333" y="3168525"/>
            <a:ext cx="1450333" cy="369332"/>
          </a:xfrm>
          <a:prstGeom prst="rect">
            <a:avLst/>
          </a:prstGeom>
          <a:noFill/>
        </p:spPr>
        <p:txBody>
          <a:bodyPr wrap="none" rtlCol="0">
            <a:spAutoFit/>
          </a:bodyPr>
          <a:lstStyle/>
          <a:p>
            <a:r>
              <a:rPr lang="en-US" dirty="0" smtClean="0">
                <a:latin typeface="Calibri" panose="020F0502020204030204" pitchFamily="34" charset="0"/>
                <a:cs typeface="Times New Roman" pitchFamily="18" charset="0"/>
              </a:rPr>
              <a:t>x</a:t>
            </a:r>
            <a:r>
              <a:rPr lang="en-US" baseline="30000" dirty="0" smtClean="0">
                <a:latin typeface="Calibri" panose="020F0502020204030204" pitchFamily="34" charset="0"/>
                <a:cs typeface="Times New Roman" pitchFamily="18" charset="0"/>
              </a:rPr>
              <a:t>*</a:t>
            </a:r>
            <a:r>
              <a:rPr lang="en-US" dirty="0" smtClean="0">
                <a:latin typeface="Calibri" panose="020F0502020204030204" pitchFamily="34" charset="0"/>
                <a:cs typeface="Times New Roman" pitchFamily="18" charset="0"/>
              </a:rPr>
              <a:t>=x(</a:t>
            </a:r>
            <a:r>
              <a:rPr lang="en-US" dirty="0" err="1" smtClean="0">
                <a:latin typeface="Calibri" panose="020F0502020204030204" pitchFamily="34" charset="0"/>
                <a:cs typeface="Times New Roman" pitchFamily="18" charset="0"/>
              </a:rPr>
              <a:t>p</a:t>
            </a:r>
            <a:r>
              <a:rPr lang="en-US" baseline="-25000" dirty="0" err="1" smtClean="0">
                <a:latin typeface="Calibri" panose="020F0502020204030204" pitchFamily="34" charset="0"/>
                <a:cs typeface="Times New Roman" pitchFamily="18" charset="0"/>
              </a:rPr>
              <a:t>x</a:t>
            </a:r>
            <a:r>
              <a:rPr lang="en-US" dirty="0" err="1" smtClean="0">
                <a:latin typeface="Calibri" panose="020F0502020204030204" pitchFamily="34" charset="0"/>
                <a:cs typeface="Times New Roman" pitchFamily="18" charset="0"/>
              </a:rPr>
              <a:t>,p</a:t>
            </a:r>
            <a:r>
              <a:rPr lang="en-US" baseline="-25000" dirty="0" err="1" smtClean="0">
                <a:latin typeface="Calibri" panose="020F0502020204030204" pitchFamily="34" charset="0"/>
                <a:cs typeface="Times New Roman" pitchFamily="18" charset="0"/>
              </a:rPr>
              <a:t>y</a:t>
            </a:r>
            <a:r>
              <a:rPr lang="en-US" dirty="0" err="1" smtClean="0">
                <a:latin typeface="Calibri" panose="020F0502020204030204" pitchFamily="34" charset="0"/>
                <a:cs typeface="Times New Roman" pitchFamily="18" charset="0"/>
              </a:rPr>
              <a:t>,M</a:t>
            </a:r>
            <a:r>
              <a:rPr lang="en-US" dirty="0" smtClean="0">
                <a:latin typeface="Calibri" panose="020F0502020204030204" pitchFamily="34" charset="0"/>
                <a:cs typeface="Times New Roman" pitchFamily="18" charset="0"/>
              </a:rPr>
              <a:t>’)</a:t>
            </a:r>
            <a:endParaRPr lang="en-US" dirty="0">
              <a:latin typeface="Calibri" panose="020F0502020204030204" pitchFamily="34" charset="0"/>
              <a:cs typeface="Times New Roman" pitchFamily="18" charset="0"/>
            </a:endParaRPr>
          </a:p>
        </p:txBody>
      </p:sp>
      <p:sp>
        <p:nvSpPr>
          <p:cNvPr id="56" name="TextBox 55"/>
          <p:cNvSpPr txBox="1"/>
          <p:nvPr/>
        </p:nvSpPr>
        <p:spPr>
          <a:xfrm>
            <a:off x="2133600" y="2546866"/>
            <a:ext cx="351378" cy="369332"/>
          </a:xfrm>
          <a:prstGeom prst="rect">
            <a:avLst/>
          </a:prstGeom>
          <a:noFill/>
        </p:spPr>
        <p:txBody>
          <a:bodyPr wrap="none" rtlCol="0">
            <a:spAutoFit/>
          </a:bodyPr>
          <a:lstStyle/>
          <a:p>
            <a:r>
              <a:rPr lang="en-US" dirty="0" smtClean="0">
                <a:latin typeface="Times New Roman" pitchFamily="18" charset="0"/>
                <a:cs typeface="Times New Roman" pitchFamily="18" charset="0"/>
              </a:rPr>
              <a:t>Ū</a:t>
            </a:r>
            <a:endParaRPr lang="en-US" baseline="-25000" dirty="0" smtClean="0">
              <a:latin typeface="Times New Roman" pitchFamily="18" charset="0"/>
              <a:cs typeface="Times New Roman" pitchFamily="18" charset="0"/>
            </a:endParaRPr>
          </a:p>
        </p:txBody>
      </p:sp>
      <p:sp>
        <p:nvSpPr>
          <p:cNvPr id="57" name="TextBox 56"/>
          <p:cNvSpPr txBox="1"/>
          <p:nvPr/>
        </p:nvSpPr>
        <p:spPr>
          <a:xfrm>
            <a:off x="1448103" y="2634734"/>
            <a:ext cx="428322" cy="369332"/>
          </a:xfrm>
          <a:prstGeom prst="rect">
            <a:avLst/>
          </a:prstGeom>
          <a:noFill/>
        </p:spPr>
        <p:txBody>
          <a:bodyPr wrap="none" rtlCol="0">
            <a:spAutoFit/>
          </a:bodyPr>
          <a:lstStyle/>
          <a:p>
            <a:r>
              <a:rPr lang="en-US" dirty="0" smtClean="0">
                <a:latin typeface="Times New Roman" pitchFamily="18" charset="0"/>
                <a:cs typeface="Times New Roman" pitchFamily="18" charset="0"/>
              </a:rPr>
              <a:t>U</a:t>
            </a:r>
            <a:r>
              <a:rPr lang="en-US" baseline="-25000" dirty="0" smtClean="0">
                <a:latin typeface="Times New Roman" pitchFamily="18" charset="0"/>
                <a:cs typeface="Times New Roman" pitchFamily="18" charset="0"/>
              </a:rPr>
              <a:t>2</a:t>
            </a:r>
          </a:p>
        </p:txBody>
      </p:sp>
      <p:sp>
        <p:nvSpPr>
          <p:cNvPr id="58" name="TextBox 57"/>
          <p:cNvSpPr txBox="1"/>
          <p:nvPr/>
        </p:nvSpPr>
        <p:spPr>
          <a:xfrm>
            <a:off x="4373995" y="5046311"/>
            <a:ext cx="274204"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x</a:t>
            </a:r>
            <a:endParaRPr lang="en-US" sz="2400" dirty="0">
              <a:latin typeface="Times New Roman" pitchFamily="18" charset="0"/>
              <a:cs typeface="Times New Roman" pitchFamily="18" charset="0"/>
            </a:endParaRPr>
          </a:p>
        </p:txBody>
      </p:sp>
      <p:sp>
        <p:nvSpPr>
          <p:cNvPr id="61" name="TextBox 60"/>
          <p:cNvSpPr txBox="1"/>
          <p:nvPr/>
        </p:nvSpPr>
        <p:spPr>
          <a:xfrm>
            <a:off x="8297819" y="5090325"/>
            <a:ext cx="351997"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x</a:t>
            </a:r>
            <a:endParaRPr lang="en-US" sz="2400" dirty="0">
              <a:latin typeface="Times New Roman" pitchFamily="18" charset="0"/>
              <a:cs typeface="Times New Roman" pitchFamily="18" charset="0"/>
            </a:endParaRPr>
          </a:p>
        </p:txBody>
      </p:sp>
      <p:sp>
        <p:nvSpPr>
          <p:cNvPr id="62" name="TextBox 61"/>
          <p:cNvSpPr txBox="1"/>
          <p:nvPr/>
        </p:nvSpPr>
        <p:spPr>
          <a:xfrm>
            <a:off x="4373995" y="2055946"/>
            <a:ext cx="883805"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p</a:t>
            </a:r>
            <a:r>
              <a:rPr lang="en-US" sz="2400" baseline="-25000" dirty="0" err="1" smtClean="0">
                <a:latin typeface="Times New Roman" pitchFamily="18" charset="0"/>
                <a:cs typeface="Times New Roman" pitchFamily="18" charset="0"/>
              </a:rPr>
              <a:t>x</a:t>
            </a:r>
            <a:r>
              <a:rPr lang="en-US" sz="2400" b="1"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a:t>
            </a:r>
            <a:r>
              <a:rPr lang="en-US" sz="2400" baseline="-25000" dirty="0" err="1" smtClean="0">
                <a:latin typeface="Times New Roman" pitchFamily="18" charset="0"/>
                <a:cs typeface="Times New Roman" pitchFamily="18" charset="0"/>
              </a:rPr>
              <a:t>y</a:t>
            </a:r>
            <a:endParaRPr lang="en-US" sz="2400" dirty="0">
              <a:latin typeface="Times New Roman" pitchFamily="18" charset="0"/>
              <a:cs typeface="Times New Roman" pitchFamily="18" charset="0"/>
            </a:endParaRPr>
          </a:p>
        </p:txBody>
      </p:sp>
      <p:cxnSp>
        <p:nvCxnSpPr>
          <p:cNvPr id="64" name="Straight Connector 63"/>
          <p:cNvCxnSpPr/>
          <p:nvPr/>
        </p:nvCxnSpPr>
        <p:spPr>
          <a:xfrm flipH="1">
            <a:off x="5257800" y="3200400"/>
            <a:ext cx="8382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5257800" y="4103523"/>
            <a:ext cx="1638300" cy="1127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475052" y="3897084"/>
            <a:ext cx="695663"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x</a:t>
            </a:r>
            <a:r>
              <a:rPr lang="en-US" b="1"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y</a:t>
            </a:r>
            <a:endParaRPr lang="en-US" dirty="0">
              <a:latin typeface="Times New Roman" pitchFamily="18" charset="0"/>
              <a:cs typeface="Times New Roman" pitchFamily="18" charset="0"/>
            </a:endParaRPr>
          </a:p>
        </p:txBody>
      </p:sp>
      <p:sp>
        <p:nvSpPr>
          <p:cNvPr id="73" name="TextBox 72"/>
          <p:cNvSpPr txBox="1"/>
          <p:nvPr/>
        </p:nvSpPr>
        <p:spPr>
          <a:xfrm>
            <a:off x="4408715" y="3015734"/>
            <a:ext cx="7620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x</a:t>
            </a:r>
            <a:r>
              <a:rPr lang="en-US" b="1"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y</a:t>
            </a:r>
            <a:endParaRPr lang="en-US" dirty="0">
              <a:latin typeface="Times New Roman" pitchFamily="18" charset="0"/>
              <a:cs typeface="Times New Roman" pitchFamily="18" charset="0"/>
            </a:endParaRPr>
          </a:p>
        </p:txBody>
      </p:sp>
      <p:sp>
        <p:nvSpPr>
          <p:cNvPr id="74" name="TextBox 73"/>
          <p:cNvSpPr txBox="1"/>
          <p:nvPr/>
        </p:nvSpPr>
        <p:spPr>
          <a:xfrm>
            <a:off x="2216200" y="1363448"/>
            <a:ext cx="2032356" cy="923330"/>
          </a:xfrm>
          <a:prstGeom prst="rect">
            <a:avLst/>
          </a:prstGeom>
          <a:noFill/>
        </p:spPr>
        <p:txBody>
          <a:bodyPr wrap="square" rtlCol="0">
            <a:spAutoFit/>
          </a:bodyPr>
          <a:lstStyle/>
          <a:p>
            <a:r>
              <a:rPr lang="en-US" dirty="0" smtClean="0">
                <a:latin typeface="+mj-lt"/>
                <a:cs typeface="Times New Roman" pitchFamily="18" charset="0"/>
              </a:rPr>
              <a:t>Slope of budget line from </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smtClean="0">
                <a:latin typeface="+mj-lt"/>
                <a:cs typeface="Times New Roman" pitchFamily="18" charset="0"/>
              </a:rPr>
              <a:t> to steeper </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endParaRPr lang="en-US" dirty="0" smtClean="0">
              <a:latin typeface="+mj-lt"/>
              <a:cs typeface="Times New Roman" pitchFamily="18" charset="0"/>
            </a:endParaRPr>
          </a:p>
        </p:txBody>
      </p:sp>
      <p:sp>
        <p:nvSpPr>
          <p:cNvPr id="75" name="Freeform 74"/>
          <p:cNvSpPr/>
          <p:nvPr/>
        </p:nvSpPr>
        <p:spPr>
          <a:xfrm>
            <a:off x="2362668" y="4266417"/>
            <a:ext cx="706266" cy="456232"/>
          </a:xfrm>
          <a:custGeom>
            <a:avLst/>
            <a:gdLst>
              <a:gd name="connsiteX0" fmla="*/ 185057 w 185057"/>
              <a:gd name="connsiteY0" fmla="*/ 0 h 206829"/>
              <a:gd name="connsiteX1" fmla="*/ 119743 w 185057"/>
              <a:gd name="connsiteY1" fmla="*/ 130629 h 206829"/>
              <a:gd name="connsiteX2" fmla="*/ 0 w 185057"/>
              <a:gd name="connsiteY2" fmla="*/ 206829 h 206829"/>
            </a:gdLst>
            <a:ahLst/>
            <a:cxnLst>
              <a:cxn ang="0">
                <a:pos x="connsiteX0" y="connsiteY0"/>
              </a:cxn>
              <a:cxn ang="0">
                <a:pos x="connsiteX1" y="connsiteY1"/>
              </a:cxn>
              <a:cxn ang="0">
                <a:pos x="connsiteX2" y="connsiteY2"/>
              </a:cxn>
            </a:cxnLst>
            <a:rect l="l" t="t" r="r" b="b"/>
            <a:pathLst>
              <a:path w="185057" h="206829">
                <a:moveTo>
                  <a:pt x="185057" y="0"/>
                </a:moveTo>
                <a:cubicBezTo>
                  <a:pt x="167821" y="48079"/>
                  <a:pt x="150586" y="96158"/>
                  <a:pt x="119743" y="130629"/>
                </a:cubicBezTo>
                <a:cubicBezTo>
                  <a:pt x="88900" y="165100"/>
                  <a:pt x="44450" y="185964"/>
                  <a:pt x="0" y="206829"/>
                </a:cubicBezTo>
              </a:path>
            </a:pathLst>
          </a:custGeom>
          <a:noFill/>
          <a:ln w="38100">
            <a:solidFill>
              <a:srgbClr val="FE7F0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flipV="1">
            <a:off x="4419601" y="3222173"/>
            <a:ext cx="0" cy="881350"/>
          </a:xfrm>
          <a:prstGeom prst="straightConnector1">
            <a:avLst/>
          </a:prstGeom>
          <a:ln w="38100">
            <a:solidFill>
              <a:srgbClr val="FE7F00"/>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531439" y="5823468"/>
            <a:ext cx="2427514" cy="369332"/>
          </a:xfrm>
          <a:prstGeom prst="rect">
            <a:avLst/>
          </a:prstGeom>
          <a:noFill/>
        </p:spPr>
        <p:txBody>
          <a:bodyPr wrap="square" rtlCol="0">
            <a:spAutoFit/>
          </a:bodyPr>
          <a:lstStyle/>
          <a:p>
            <a:r>
              <a:rPr lang="en-US" dirty="0" err="1" smtClean="0">
                <a:latin typeface="+mj-lt"/>
                <a:cs typeface="Times New Roman" pitchFamily="18" charset="0"/>
              </a:rPr>
              <a:t>Qd</a:t>
            </a:r>
            <a:r>
              <a:rPr lang="en-US" dirty="0" smtClean="0">
                <a:latin typeface="+mj-lt"/>
                <a:cs typeface="Times New Roman" pitchFamily="18" charset="0"/>
              </a:rPr>
              <a:t> falls from </a:t>
            </a:r>
            <a:r>
              <a:rPr lang="en-US" dirty="0" err="1" smtClean="0">
                <a:latin typeface="+mj-lt"/>
                <a:cs typeface="Times New Roman" pitchFamily="18" charset="0"/>
              </a:rPr>
              <a:t>x</a:t>
            </a:r>
            <a:r>
              <a:rPr lang="en-US" baseline="-25000" dirty="0" err="1" smtClean="0">
                <a:latin typeface="+mj-lt"/>
                <a:cs typeface="Times New Roman" pitchFamily="18" charset="0"/>
              </a:rPr>
              <a:t>a</a:t>
            </a:r>
            <a:r>
              <a:rPr lang="en-US" dirty="0" smtClean="0">
                <a:latin typeface="+mj-lt"/>
                <a:cs typeface="Times New Roman" pitchFamily="18" charset="0"/>
              </a:rPr>
              <a:t> to </a:t>
            </a:r>
            <a:r>
              <a:rPr lang="en-US" dirty="0" err="1" smtClean="0">
                <a:latin typeface="+mj-lt"/>
                <a:cs typeface="Times New Roman" pitchFamily="18" charset="0"/>
              </a:rPr>
              <a:t>x</a:t>
            </a:r>
            <a:r>
              <a:rPr lang="en-US" baseline="-25000" dirty="0" err="1" smtClean="0">
                <a:latin typeface="+mj-lt"/>
                <a:cs typeface="Times New Roman" pitchFamily="18" charset="0"/>
              </a:rPr>
              <a:t>b</a:t>
            </a:r>
            <a:endParaRPr lang="en-US" baseline="-25000" dirty="0" smtClean="0">
              <a:latin typeface="+mj-lt"/>
              <a:cs typeface="Times New Roman" pitchFamily="18" charset="0"/>
            </a:endParaRPr>
          </a:p>
        </p:txBody>
      </p:sp>
      <p:sp>
        <p:nvSpPr>
          <p:cNvPr id="79" name="TextBox 78"/>
          <p:cNvSpPr txBox="1"/>
          <p:nvPr/>
        </p:nvSpPr>
        <p:spPr>
          <a:xfrm>
            <a:off x="1348165" y="5823470"/>
            <a:ext cx="2427514" cy="369332"/>
          </a:xfrm>
          <a:prstGeom prst="rect">
            <a:avLst/>
          </a:prstGeom>
          <a:noFill/>
        </p:spPr>
        <p:txBody>
          <a:bodyPr wrap="square" rtlCol="0">
            <a:spAutoFit/>
          </a:bodyPr>
          <a:lstStyle/>
          <a:p>
            <a:r>
              <a:rPr lang="en-US" dirty="0" err="1" smtClean="0">
                <a:latin typeface="+mj-lt"/>
                <a:cs typeface="Times New Roman" pitchFamily="18" charset="0"/>
              </a:rPr>
              <a:t>Qd</a:t>
            </a:r>
            <a:r>
              <a:rPr lang="en-US" dirty="0" smtClean="0">
                <a:latin typeface="+mj-lt"/>
                <a:cs typeface="Times New Roman" pitchFamily="18" charset="0"/>
              </a:rPr>
              <a:t> falls from </a:t>
            </a:r>
            <a:r>
              <a:rPr lang="en-US" dirty="0" err="1" smtClean="0">
                <a:latin typeface="+mj-lt"/>
                <a:cs typeface="Times New Roman" pitchFamily="18" charset="0"/>
              </a:rPr>
              <a:t>x</a:t>
            </a:r>
            <a:r>
              <a:rPr lang="en-US" baseline="-25000" dirty="0" err="1" smtClean="0">
                <a:latin typeface="+mj-lt"/>
                <a:cs typeface="Times New Roman" pitchFamily="18" charset="0"/>
              </a:rPr>
              <a:t>a</a:t>
            </a:r>
            <a:r>
              <a:rPr lang="en-US" dirty="0" smtClean="0">
                <a:latin typeface="+mj-lt"/>
                <a:cs typeface="Times New Roman" pitchFamily="18" charset="0"/>
              </a:rPr>
              <a:t> to </a:t>
            </a:r>
            <a:r>
              <a:rPr lang="en-US" dirty="0" err="1" smtClean="0">
                <a:latin typeface="+mj-lt"/>
                <a:cs typeface="Times New Roman" pitchFamily="18" charset="0"/>
              </a:rPr>
              <a:t>x</a:t>
            </a:r>
            <a:r>
              <a:rPr lang="en-US" baseline="-25000" dirty="0" err="1" smtClean="0">
                <a:latin typeface="+mj-lt"/>
                <a:cs typeface="Times New Roman" pitchFamily="18" charset="0"/>
              </a:rPr>
              <a:t>b</a:t>
            </a:r>
            <a:endParaRPr lang="en-US" baseline="-25000" dirty="0" smtClean="0">
              <a:latin typeface="+mj-lt"/>
              <a:cs typeface="Times New Roman" pitchFamily="18" charset="0"/>
            </a:endParaRPr>
          </a:p>
        </p:txBody>
      </p:sp>
      <p:cxnSp>
        <p:nvCxnSpPr>
          <p:cNvPr id="81" name="Straight Arrow Connector 80"/>
          <p:cNvCxnSpPr/>
          <p:nvPr/>
        </p:nvCxnSpPr>
        <p:spPr>
          <a:xfrm flipH="1">
            <a:off x="6115050" y="5551990"/>
            <a:ext cx="809206" cy="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1953986" y="5574037"/>
            <a:ext cx="809206" cy="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201710" y="1734234"/>
            <a:ext cx="2665602" cy="646331"/>
          </a:xfrm>
          <a:prstGeom prst="rect">
            <a:avLst/>
          </a:prstGeom>
          <a:noFill/>
        </p:spPr>
        <p:txBody>
          <a:bodyPr wrap="none" rtlCol="0">
            <a:spAutoFit/>
          </a:bodyPr>
          <a:lstStyle/>
          <a:p>
            <a:r>
              <a:rPr lang="en-US" dirty="0" smtClean="0">
                <a:latin typeface="+mj-lt"/>
                <a:cs typeface="Times New Roman" pitchFamily="18" charset="0"/>
              </a:rPr>
              <a:t>Income is fixed at M’, but </a:t>
            </a:r>
          </a:p>
          <a:p>
            <a:r>
              <a:rPr lang="en-US" dirty="0" smtClean="0">
                <a:latin typeface="+mj-lt"/>
                <a:cs typeface="Times New Roman" pitchFamily="18" charset="0"/>
              </a:rPr>
              <a:t>utility falls</a:t>
            </a:r>
            <a:endParaRPr lang="en-US" dirty="0">
              <a:latin typeface="+mj-lt"/>
              <a:cs typeface="Times New Roman" pitchFamily="18" charset="0"/>
            </a:endParaRPr>
          </a:p>
        </p:txBody>
      </p:sp>
    </p:spTree>
    <p:extLst>
      <p:ext uri="{BB962C8B-B14F-4D97-AF65-F5344CB8AC3E}">
        <p14:creationId xmlns:p14="http://schemas.microsoft.com/office/powerpoint/2010/main" val="38583053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40417" cy="1066800"/>
          </a:xfrm>
        </p:spPr>
        <p:txBody>
          <a:bodyPr>
            <a:normAutofit/>
          </a:bodyPr>
          <a:lstStyle/>
          <a:p>
            <a:r>
              <a:rPr lang="en-US" dirty="0" smtClean="0"/>
              <a:t>Compensated (</a:t>
            </a:r>
            <a:r>
              <a:rPr lang="en-US" dirty="0" err="1" smtClean="0"/>
              <a:t>Hicksian</a:t>
            </a:r>
            <a:r>
              <a:rPr lang="en-US" dirty="0" smtClean="0"/>
              <a:t>) Demand</a:t>
            </a:r>
            <a:endParaRPr lang="en-US" dirty="0"/>
          </a:p>
        </p:txBody>
      </p:sp>
      <p:cxnSp>
        <p:nvCxnSpPr>
          <p:cNvPr id="8" name="Straight Connector 7"/>
          <p:cNvCxnSpPr/>
          <p:nvPr/>
        </p:nvCxnSpPr>
        <p:spPr>
          <a:xfrm>
            <a:off x="1219200" y="2057400"/>
            <a:ext cx="0" cy="29609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219200" y="5018314"/>
            <a:ext cx="32558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57800" y="2057400"/>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257800" y="5029200"/>
            <a:ext cx="3276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 y="2819400"/>
            <a:ext cx="2971800" cy="21989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8641" y="2266978"/>
            <a:ext cx="1314450" cy="2198914"/>
          </a:xfrm>
          <a:prstGeom prst="line">
            <a:avLst/>
          </a:prstGeom>
          <a:ln w="25400">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3482" y="1981982"/>
            <a:ext cx="338554"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y</a:t>
            </a:r>
            <a:endParaRPr lang="en-US" sz="2400" dirty="0">
              <a:latin typeface="Times New Roman" pitchFamily="18" charset="0"/>
              <a:cs typeface="Times New Roman" pitchFamily="18" charset="0"/>
            </a:endParaRPr>
          </a:p>
        </p:txBody>
      </p:sp>
      <p:sp>
        <p:nvSpPr>
          <p:cNvPr id="26" name="Freeform 25"/>
          <p:cNvSpPr/>
          <p:nvPr/>
        </p:nvSpPr>
        <p:spPr>
          <a:xfrm>
            <a:off x="1981200" y="2656113"/>
            <a:ext cx="2198914" cy="1741715"/>
          </a:xfrm>
          <a:custGeom>
            <a:avLst/>
            <a:gdLst>
              <a:gd name="connsiteX0" fmla="*/ 0 w 2013857"/>
              <a:gd name="connsiteY0" fmla="*/ 0 h 1698172"/>
              <a:gd name="connsiteX1" fmla="*/ 533400 w 2013857"/>
              <a:gd name="connsiteY1" fmla="*/ 1186543 h 1698172"/>
              <a:gd name="connsiteX2" fmla="*/ 2013857 w 2013857"/>
              <a:gd name="connsiteY2" fmla="*/ 1698172 h 1698172"/>
              <a:gd name="connsiteX0" fmla="*/ 0 w 2198914"/>
              <a:gd name="connsiteY0" fmla="*/ 0 h 1741715"/>
              <a:gd name="connsiteX1" fmla="*/ 718457 w 2198914"/>
              <a:gd name="connsiteY1" fmla="*/ 1230086 h 1741715"/>
              <a:gd name="connsiteX2" fmla="*/ 2198914 w 2198914"/>
              <a:gd name="connsiteY2" fmla="*/ 1741715 h 1741715"/>
            </a:gdLst>
            <a:ahLst/>
            <a:cxnLst>
              <a:cxn ang="0">
                <a:pos x="connsiteX0" y="connsiteY0"/>
              </a:cxn>
              <a:cxn ang="0">
                <a:pos x="connsiteX1" y="connsiteY1"/>
              </a:cxn>
              <a:cxn ang="0">
                <a:pos x="connsiteX2" y="connsiteY2"/>
              </a:cxn>
            </a:cxnLst>
            <a:rect l="l" t="t" r="r" b="b"/>
            <a:pathLst>
              <a:path w="2198914" h="1741715">
                <a:moveTo>
                  <a:pt x="0" y="0"/>
                </a:moveTo>
                <a:cubicBezTo>
                  <a:pt x="98878" y="451757"/>
                  <a:pt x="351971" y="939800"/>
                  <a:pt x="718457" y="1230086"/>
                </a:cubicBezTo>
                <a:cubicBezTo>
                  <a:pt x="1084943" y="1520372"/>
                  <a:pt x="1626507" y="1627415"/>
                  <a:pt x="2198914" y="1741715"/>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stCxn id="26" idx="1"/>
          </p:cNvCxnSpPr>
          <p:nvPr/>
        </p:nvCxnSpPr>
        <p:spPr>
          <a:xfrm>
            <a:off x="2699657" y="3886199"/>
            <a:ext cx="0" cy="11165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2255544" y="3410451"/>
            <a:ext cx="38100" cy="1607863"/>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a:off x="5715000" y="2705100"/>
            <a:ext cx="2264228" cy="2100942"/>
          </a:xfrm>
          <a:custGeom>
            <a:avLst/>
            <a:gdLst>
              <a:gd name="connsiteX0" fmla="*/ 0 w 2264228"/>
              <a:gd name="connsiteY0" fmla="*/ 0 h 2100942"/>
              <a:gd name="connsiteX1" fmla="*/ 1023257 w 2264228"/>
              <a:gd name="connsiteY1" fmla="*/ 1306285 h 2100942"/>
              <a:gd name="connsiteX2" fmla="*/ 2264228 w 2264228"/>
              <a:gd name="connsiteY2" fmla="*/ 2100942 h 2100942"/>
            </a:gdLst>
            <a:ahLst/>
            <a:cxnLst>
              <a:cxn ang="0">
                <a:pos x="connsiteX0" y="connsiteY0"/>
              </a:cxn>
              <a:cxn ang="0">
                <a:pos x="connsiteX1" y="connsiteY1"/>
              </a:cxn>
              <a:cxn ang="0">
                <a:pos x="connsiteX2" y="connsiteY2"/>
              </a:cxn>
            </a:cxnLst>
            <a:rect l="l" t="t" r="r" b="b"/>
            <a:pathLst>
              <a:path w="2264228" h="2100942">
                <a:moveTo>
                  <a:pt x="0" y="0"/>
                </a:moveTo>
                <a:cubicBezTo>
                  <a:pt x="322943" y="478064"/>
                  <a:pt x="645886" y="956128"/>
                  <a:pt x="1023257" y="1306285"/>
                </a:cubicBezTo>
                <a:cubicBezTo>
                  <a:pt x="1400628" y="1656442"/>
                  <a:pt x="1832428" y="1878692"/>
                  <a:pt x="2264228" y="2100942"/>
                </a:cubicBezTo>
              </a:path>
            </a:pathLst>
          </a:custGeom>
          <a:noFill/>
          <a:ln>
            <a:solidFill>
              <a:srgbClr val="00B050">
                <a:alpha val="4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2120684" y="5105400"/>
            <a:ext cx="369012" cy="369332"/>
          </a:xfrm>
          <a:prstGeom prst="rect">
            <a:avLst/>
          </a:prstGeom>
          <a:noFill/>
        </p:spPr>
        <p:txBody>
          <a:bodyPr wrap="none" rtlCol="0">
            <a:spAutoFit/>
          </a:bodyPr>
          <a:lstStyle/>
          <a:p>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sp>
        <p:nvSpPr>
          <p:cNvPr id="45" name="TextBox 44"/>
          <p:cNvSpPr txBox="1"/>
          <p:nvPr/>
        </p:nvSpPr>
        <p:spPr>
          <a:xfrm>
            <a:off x="2524079" y="5105400"/>
            <a:ext cx="369012" cy="369332"/>
          </a:xfrm>
          <a:prstGeom prst="rect">
            <a:avLst/>
          </a:prstGeom>
          <a:noFill/>
        </p:spPr>
        <p:txBody>
          <a:bodyPr wrap="none" rtlCol="0">
            <a:spAutoFit/>
          </a:bodyPr>
          <a:lstStyle/>
          <a:p>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sp>
        <p:nvSpPr>
          <p:cNvPr id="49" name="TextBox 48"/>
          <p:cNvSpPr txBox="1"/>
          <p:nvPr/>
        </p:nvSpPr>
        <p:spPr>
          <a:xfrm>
            <a:off x="6739750" y="5136492"/>
            <a:ext cx="369012" cy="369332"/>
          </a:xfrm>
          <a:prstGeom prst="rect">
            <a:avLst/>
          </a:prstGeom>
          <a:noFill/>
        </p:spPr>
        <p:txBody>
          <a:bodyPr wrap="none" rtlCol="0">
            <a:spAutoFit/>
          </a:bodyPr>
          <a:lstStyle/>
          <a:p>
            <a:r>
              <a:rPr lang="en-US" dirty="0" err="1" smtClean="0">
                <a:latin typeface="Times New Roman" pitchFamily="18" charset="0"/>
                <a:cs typeface="Times New Roman" pitchFamily="18" charset="0"/>
              </a:rPr>
              <a:t>x</a:t>
            </a:r>
            <a:r>
              <a:rPr lang="en-US" baseline="-25000" dirty="0" err="1" smtClean="0">
                <a:latin typeface="Times New Roman" pitchFamily="18" charset="0"/>
                <a:cs typeface="Times New Roman" pitchFamily="18" charset="0"/>
              </a:rPr>
              <a:t>a</a:t>
            </a:r>
            <a:endParaRPr lang="en-US" baseline="-25000" dirty="0">
              <a:latin typeface="Times New Roman" pitchFamily="18" charset="0"/>
              <a:cs typeface="Times New Roman" pitchFamily="18" charset="0"/>
            </a:endParaRPr>
          </a:p>
        </p:txBody>
      </p:sp>
      <p:cxnSp>
        <p:nvCxnSpPr>
          <p:cNvPr id="50" name="Straight Connector 49"/>
          <p:cNvCxnSpPr/>
          <p:nvPr/>
        </p:nvCxnSpPr>
        <p:spPr>
          <a:xfrm>
            <a:off x="6896100" y="4114800"/>
            <a:ext cx="0" cy="914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379687" y="3211762"/>
            <a:ext cx="38100" cy="1806552"/>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295742" y="2517611"/>
            <a:ext cx="1482009" cy="369332"/>
          </a:xfrm>
          <a:prstGeom prst="rect">
            <a:avLst/>
          </a:prstGeom>
          <a:noFill/>
        </p:spPr>
        <p:txBody>
          <a:bodyPr wrap="none" rtlCol="0">
            <a:spAutoFit/>
          </a:bodyPr>
          <a:lstStyle/>
          <a:p>
            <a:r>
              <a:rPr lang="en-US" dirty="0" smtClean="0">
                <a:latin typeface="+mj-lt"/>
                <a:cs typeface="Times New Roman" pitchFamily="18" charset="0"/>
              </a:rPr>
              <a:t>x</a:t>
            </a:r>
            <a:r>
              <a:rPr lang="en-US" baseline="30000" dirty="0" smtClean="0">
                <a:latin typeface="+mj-lt"/>
                <a:cs typeface="Times New Roman" pitchFamily="18" charset="0"/>
              </a:rPr>
              <a:t>*</a:t>
            </a:r>
            <a:r>
              <a:rPr lang="en-US" dirty="0" smtClean="0">
                <a:latin typeface="+mj-lt"/>
                <a:cs typeface="Times New Roman" pitchFamily="18" charset="0"/>
              </a:rPr>
              <a:t>=x</a:t>
            </a:r>
            <a:r>
              <a:rPr lang="en-US" baseline="30000" dirty="0" smtClean="0">
                <a:latin typeface="+mj-lt"/>
                <a:cs typeface="Times New Roman" pitchFamily="18" charset="0"/>
              </a:rPr>
              <a:t>c</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smtClean="0">
                <a:latin typeface="+mj-lt"/>
                <a:cs typeface="Times New Roman" pitchFamily="18" charset="0"/>
              </a:rPr>
              <a:t>,</a:t>
            </a:r>
            <a:r>
              <a:rPr lang="en-US" dirty="0">
                <a:cs typeface="Times New Roman" pitchFamily="18" charset="0"/>
              </a:rPr>
              <a:t> Ū</a:t>
            </a:r>
            <a:r>
              <a:rPr lang="en-US" dirty="0" smtClean="0">
                <a:latin typeface="+mj-lt"/>
                <a:cs typeface="Times New Roman" pitchFamily="18" charset="0"/>
              </a:rPr>
              <a:t>)</a:t>
            </a:r>
            <a:endParaRPr lang="en-US" dirty="0">
              <a:latin typeface="+mj-lt"/>
              <a:cs typeface="Times New Roman" pitchFamily="18" charset="0"/>
            </a:endParaRPr>
          </a:p>
        </p:txBody>
      </p:sp>
      <p:sp>
        <p:nvSpPr>
          <p:cNvPr id="56" name="TextBox 55"/>
          <p:cNvSpPr txBox="1"/>
          <p:nvPr/>
        </p:nvSpPr>
        <p:spPr>
          <a:xfrm>
            <a:off x="3276600" y="3834813"/>
            <a:ext cx="428322" cy="369332"/>
          </a:xfrm>
          <a:prstGeom prst="rect">
            <a:avLst/>
          </a:prstGeom>
          <a:noFill/>
        </p:spPr>
        <p:txBody>
          <a:bodyPr wrap="none" rtlCol="0">
            <a:spAutoFit/>
          </a:bodyPr>
          <a:lstStyle/>
          <a:p>
            <a:r>
              <a:rPr lang="en-US" dirty="0" smtClean="0">
                <a:latin typeface="Times New Roman" pitchFamily="18" charset="0"/>
                <a:cs typeface="Times New Roman" pitchFamily="18" charset="0"/>
              </a:rPr>
              <a:t>U</a:t>
            </a:r>
            <a:r>
              <a:rPr lang="en-US" baseline="-25000" dirty="0" smtClean="0">
                <a:latin typeface="Times New Roman" pitchFamily="18" charset="0"/>
                <a:cs typeface="Times New Roman" pitchFamily="18" charset="0"/>
              </a:rPr>
              <a:t>1</a:t>
            </a:r>
          </a:p>
        </p:txBody>
      </p:sp>
      <p:sp>
        <p:nvSpPr>
          <p:cNvPr id="58" name="TextBox 57"/>
          <p:cNvSpPr txBox="1"/>
          <p:nvPr/>
        </p:nvSpPr>
        <p:spPr>
          <a:xfrm>
            <a:off x="4373995" y="5046311"/>
            <a:ext cx="274204"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x</a:t>
            </a:r>
            <a:endParaRPr lang="en-US" sz="2400" dirty="0">
              <a:latin typeface="Times New Roman" pitchFamily="18" charset="0"/>
              <a:cs typeface="Times New Roman" pitchFamily="18" charset="0"/>
            </a:endParaRPr>
          </a:p>
        </p:txBody>
      </p:sp>
      <p:sp>
        <p:nvSpPr>
          <p:cNvPr id="61" name="TextBox 60"/>
          <p:cNvSpPr txBox="1"/>
          <p:nvPr/>
        </p:nvSpPr>
        <p:spPr>
          <a:xfrm>
            <a:off x="8297819" y="5090325"/>
            <a:ext cx="351997"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x</a:t>
            </a:r>
            <a:endParaRPr lang="en-US" sz="2400" dirty="0">
              <a:latin typeface="Times New Roman" pitchFamily="18" charset="0"/>
              <a:cs typeface="Times New Roman" pitchFamily="18" charset="0"/>
            </a:endParaRPr>
          </a:p>
        </p:txBody>
      </p:sp>
      <p:sp>
        <p:nvSpPr>
          <p:cNvPr id="62" name="TextBox 61"/>
          <p:cNvSpPr txBox="1"/>
          <p:nvPr/>
        </p:nvSpPr>
        <p:spPr>
          <a:xfrm>
            <a:off x="4373995" y="2055946"/>
            <a:ext cx="883805"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p</a:t>
            </a:r>
            <a:r>
              <a:rPr lang="en-US" sz="2400" baseline="-25000" dirty="0" err="1" smtClean="0">
                <a:latin typeface="Times New Roman" pitchFamily="18" charset="0"/>
                <a:cs typeface="Times New Roman" pitchFamily="18" charset="0"/>
              </a:rPr>
              <a:t>x</a:t>
            </a:r>
            <a:r>
              <a:rPr lang="en-US" sz="2400" b="1"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a:t>
            </a:r>
            <a:r>
              <a:rPr lang="en-US" sz="2400" baseline="-25000" dirty="0" err="1" smtClean="0">
                <a:latin typeface="Times New Roman" pitchFamily="18" charset="0"/>
                <a:cs typeface="Times New Roman" pitchFamily="18" charset="0"/>
              </a:rPr>
              <a:t>y</a:t>
            </a:r>
            <a:endParaRPr lang="en-US" sz="2400" dirty="0">
              <a:latin typeface="Times New Roman" pitchFamily="18" charset="0"/>
              <a:cs typeface="Times New Roman" pitchFamily="18" charset="0"/>
            </a:endParaRPr>
          </a:p>
        </p:txBody>
      </p:sp>
      <p:sp>
        <p:nvSpPr>
          <p:cNvPr id="72" name="TextBox 71"/>
          <p:cNvSpPr txBox="1"/>
          <p:nvPr/>
        </p:nvSpPr>
        <p:spPr>
          <a:xfrm>
            <a:off x="4475052" y="3897084"/>
            <a:ext cx="695663"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x</a:t>
            </a:r>
            <a:r>
              <a:rPr lang="en-US" b="1"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y</a:t>
            </a:r>
            <a:endParaRPr lang="en-US" dirty="0">
              <a:latin typeface="Times New Roman" pitchFamily="18" charset="0"/>
              <a:cs typeface="Times New Roman" pitchFamily="18" charset="0"/>
            </a:endParaRPr>
          </a:p>
        </p:txBody>
      </p:sp>
      <p:sp>
        <p:nvSpPr>
          <p:cNvPr id="73" name="TextBox 72"/>
          <p:cNvSpPr txBox="1"/>
          <p:nvPr/>
        </p:nvSpPr>
        <p:spPr>
          <a:xfrm>
            <a:off x="4408715" y="3015734"/>
            <a:ext cx="762000" cy="369332"/>
          </a:xfrm>
          <a:prstGeom prst="rect">
            <a:avLst/>
          </a:prstGeom>
          <a:noFill/>
        </p:spPr>
        <p:txBody>
          <a:bodyPr wrap="square" rtlCol="0">
            <a:spAutoFit/>
          </a:bodyPr>
          <a:lstStyle/>
          <a:p>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x</a:t>
            </a:r>
            <a:r>
              <a:rPr lang="en-US" b="1"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p</a:t>
            </a:r>
            <a:r>
              <a:rPr lang="en-US" baseline="-25000" dirty="0" err="1" smtClean="0">
                <a:latin typeface="Times New Roman" pitchFamily="18" charset="0"/>
                <a:cs typeface="Times New Roman" pitchFamily="18" charset="0"/>
              </a:rPr>
              <a:t>y</a:t>
            </a:r>
            <a:endParaRPr lang="en-US" dirty="0">
              <a:latin typeface="Times New Roman" pitchFamily="18" charset="0"/>
              <a:cs typeface="Times New Roman" pitchFamily="18" charset="0"/>
            </a:endParaRPr>
          </a:p>
        </p:txBody>
      </p:sp>
      <p:sp>
        <p:nvSpPr>
          <p:cNvPr id="74" name="TextBox 73"/>
          <p:cNvSpPr txBox="1"/>
          <p:nvPr/>
        </p:nvSpPr>
        <p:spPr>
          <a:xfrm>
            <a:off x="2133600" y="1594281"/>
            <a:ext cx="2032356" cy="923330"/>
          </a:xfrm>
          <a:prstGeom prst="rect">
            <a:avLst/>
          </a:prstGeom>
          <a:noFill/>
        </p:spPr>
        <p:txBody>
          <a:bodyPr wrap="square" rtlCol="0">
            <a:spAutoFit/>
          </a:bodyPr>
          <a:lstStyle/>
          <a:p>
            <a:r>
              <a:rPr lang="en-US" dirty="0" smtClean="0">
                <a:latin typeface="+mj-lt"/>
                <a:cs typeface="Times New Roman" pitchFamily="18" charset="0"/>
              </a:rPr>
              <a:t>Slope of budget line from </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smtClean="0">
                <a:latin typeface="+mj-lt"/>
                <a:cs typeface="Times New Roman" pitchFamily="18" charset="0"/>
              </a:rPr>
              <a:t> to steeper </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endParaRPr lang="en-US" dirty="0" smtClean="0">
              <a:latin typeface="+mj-lt"/>
              <a:cs typeface="Times New Roman" pitchFamily="18" charset="0"/>
            </a:endParaRPr>
          </a:p>
        </p:txBody>
      </p:sp>
      <p:cxnSp>
        <p:nvCxnSpPr>
          <p:cNvPr id="77" name="Straight Arrow Connector 76"/>
          <p:cNvCxnSpPr/>
          <p:nvPr/>
        </p:nvCxnSpPr>
        <p:spPr>
          <a:xfrm flipV="1">
            <a:off x="4419601" y="3222173"/>
            <a:ext cx="0" cy="881350"/>
          </a:xfrm>
          <a:prstGeom prst="straightConnector1">
            <a:avLst/>
          </a:prstGeom>
          <a:ln w="38100">
            <a:solidFill>
              <a:srgbClr val="FE7F00"/>
            </a:solidFill>
            <a:tailEnd type="arrow"/>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531439" y="5823468"/>
            <a:ext cx="2427514" cy="369332"/>
          </a:xfrm>
          <a:prstGeom prst="rect">
            <a:avLst/>
          </a:prstGeom>
          <a:noFill/>
        </p:spPr>
        <p:txBody>
          <a:bodyPr wrap="square" rtlCol="0">
            <a:spAutoFit/>
          </a:bodyPr>
          <a:lstStyle/>
          <a:p>
            <a:r>
              <a:rPr lang="en-US" dirty="0" err="1" smtClean="0">
                <a:latin typeface="+mj-lt"/>
                <a:cs typeface="Times New Roman" pitchFamily="18" charset="0"/>
              </a:rPr>
              <a:t>Qd</a:t>
            </a:r>
            <a:r>
              <a:rPr lang="en-US" dirty="0" smtClean="0">
                <a:latin typeface="+mj-lt"/>
                <a:cs typeface="Times New Roman" pitchFamily="18" charset="0"/>
              </a:rPr>
              <a:t> falls from </a:t>
            </a:r>
            <a:r>
              <a:rPr lang="en-US" dirty="0" err="1" smtClean="0">
                <a:latin typeface="+mj-lt"/>
                <a:cs typeface="Times New Roman" pitchFamily="18" charset="0"/>
              </a:rPr>
              <a:t>x</a:t>
            </a:r>
            <a:r>
              <a:rPr lang="en-US" baseline="-25000" dirty="0" err="1" smtClean="0">
                <a:latin typeface="+mj-lt"/>
                <a:cs typeface="Times New Roman" pitchFamily="18" charset="0"/>
              </a:rPr>
              <a:t>a</a:t>
            </a:r>
            <a:r>
              <a:rPr lang="en-US" dirty="0" smtClean="0">
                <a:latin typeface="+mj-lt"/>
                <a:cs typeface="Times New Roman" pitchFamily="18" charset="0"/>
              </a:rPr>
              <a:t> to x</a:t>
            </a:r>
            <a:r>
              <a:rPr lang="en-US" baseline="-25000" dirty="0" smtClean="0">
                <a:latin typeface="+mj-lt"/>
                <a:cs typeface="Times New Roman" pitchFamily="18" charset="0"/>
              </a:rPr>
              <a:t>c</a:t>
            </a:r>
          </a:p>
        </p:txBody>
      </p:sp>
      <p:sp>
        <p:nvSpPr>
          <p:cNvPr id="79" name="TextBox 78"/>
          <p:cNvSpPr txBox="1"/>
          <p:nvPr/>
        </p:nvSpPr>
        <p:spPr>
          <a:xfrm>
            <a:off x="1348165" y="5823470"/>
            <a:ext cx="2427514" cy="369332"/>
          </a:xfrm>
          <a:prstGeom prst="rect">
            <a:avLst/>
          </a:prstGeom>
          <a:noFill/>
        </p:spPr>
        <p:txBody>
          <a:bodyPr wrap="square" rtlCol="0">
            <a:spAutoFit/>
          </a:bodyPr>
          <a:lstStyle/>
          <a:p>
            <a:r>
              <a:rPr lang="en-US" dirty="0" err="1" smtClean="0">
                <a:latin typeface="+mj-lt"/>
                <a:cs typeface="Times New Roman" pitchFamily="18" charset="0"/>
              </a:rPr>
              <a:t>Qd</a:t>
            </a:r>
            <a:r>
              <a:rPr lang="en-US" dirty="0" smtClean="0">
                <a:latin typeface="+mj-lt"/>
                <a:cs typeface="Times New Roman" pitchFamily="18" charset="0"/>
              </a:rPr>
              <a:t> falls from </a:t>
            </a:r>
            <a:r>
              <a:rPr lang="en-US" dirty="0" err="1" smtClean="0">
                <a:latin typeface="+mj-lt"/>
                <a:cs typeface="Times New Roman" pitchFamily="18" charset="0"/>
              </a:rPr>
              <a:t>x</a:t>
            </a:r>
            <a:r>
              <a:rPr lang="en-US" baseline="-25000" dirty="0" err="1" smtClean="0">
                <a:latin typeface="+mj-lt"/>
                <a:cs typeface="Times New Roman" pitchFamily="18" charset="0"/>
              </a:rPr>
              <a:t>a</a:t>
            </a:r>
            <a:r>
              <a:rPr lang="en-US" dirty="0" smtClean="0">
                <a:latin typeface="+mj-lt"/>
                <a:cs typeface="Times New Roman" pitchFamily="18" charset="0"/>
              </a:rPr>
              <a:t> to x</a:t>
            </a:r>
            <a:r>
              <a:rPr lang="en-US" baseline="-25000" dirty="0" smtClean="0">
                <a:latin typeface="+mj-lt"/>
                <a:cs typeface="Times New Roman" pitchFamily="18" charset="0"/>
              </a:rPr>
              <a:t>c</a:t>
            </a:r>
          </a:p>
        </p:txBody>
      </p:sp>
      <p:cxnSp>
        <p:nvCxnSpPr>
          <p:cNvPr id="82" name="Straight Arrow Connector 81"/>
          <p:cNvCxnSpPr/>
          <p:nvPr/>
        </p:nvCxnSpPr>
        <p:spPr>
          <a:xfrm flipH="1">
            <a:off x="2235866" y="5579615"/>
            <a:ext cx="458002" cy="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6096000" y="2431925"/>
            <a:ext cx="1327639" cy="2461846"/>
          </a:xfrm>
          <a:custGeom>
            <a:avLst/>
            <a:gdLst>
              <a:gd name="connsiteX0" fmla="*/ 0 w 1289539"/>
              <a:gd name="connsiteY0" fmla="*/ 0 h 2461846"/>
              <a:gd name="connsiteX1" fmla="*/ 492369 w 1289539"/>
              <a:gd name="connsiteY1" fmla="*/ 1230923 h 2461846"/>
              <a:gd name="connsiteX2" fmla="*/ 1289539 w 1289539"/>
              <a:gd name="connsiteY2" fmla="*/ 2461846 h 2461846"/>
            </a:gdLst>
            <a:ahLst/>
            <a:cxnLst>
              <a:cxn ang="0">
                <a:pos x="connsiteX0" y="connsiteY0"/>
              </a:cxn>
              <a:cxn ang="0">
                <a:pos x="connsiteX1" y="connsiteY1"/>
              </a:cxn>
              <a:cxn ang="0">
                <a:pos x="connsiteX2" y="connsiteY2"/>
              </a:cxn>
            </a:cxnLst>
            <a:rect l="l" t="t" r="r" b="b"/>
            <a:pathLst>
              <a:path w="1289539" h="2461846">
                <a:moveTo>
                  <a:pt x="0" y="0"/>
                </a:moveTo>
                <a:cubicBezTo>
                  <a:pt x="138723" y="410307"/>
                  <a:pt x="277446" y="820615"/>
                  <a:pt x="492369" y="1230923"/>
                </a:cubicBezTo>
                <a:cubicBezTo>
                  <a:pt x="707292" y="1641231"/>
                  <a:pt x="998415" y="2051538"/>
                  <a:pt x="1289539" y="2461846"/>
                </a:cubicBezTo>
              </a:path>
            </a:pathLst>
          </a:custGeom>
          <a:noFill/>
          <a:ln>
            <a:solidFill>
              <a:srgbClr val="37AB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6370738" y="5136491"/>
            <a:ext cx="369012" cy="369332"/>
          </a:xfrm>
          <a:prstGeom prst="rect">
            <a:avLst/>
          </a:prstGeom>
          <a:noFill/>
        </p:spPr>
        <p:txBody>
          <a:bodyPr wrap="none" rtlCol="0">
            <a:spAutoFit/>
          </a:bodyPr>
          <a:lstStyle/>
          <a:p>
            <a:r>
              <a:rPr lang="en-US" dirty="0" smtClean="0">
                <a:latin typeface="Times New Roman" pitchFamily="18" charset="0"/>
                <a:cs typeface="Times New Roman" pitchFamily="18" charset="0"/>
              </a:rPr>
              <a:t>x</a:t>
            </a:r>
            <a:r>
              <a:rPr lang="en-US" baseline="-25000" dirty="0" smtClean="0">
                <a:latin typeface="Times New Roman" pitchFamily="18" charset="0"/>
                <a:cs typeface="Times New Roman" pitchFamily="18" charset="0"/>
              </a:rPr>
              <a:t>c</a:t>
            </a:r>
            <a:endParaRPr lang="en-US" baseline="-25000" dirty="0">
              <a:latin typeface="Times New Roman" pitchFamily="18" charset="0"/>
              <a:cs typeface="Times New Roman" pitchFamily="18" charset="0"/>
            </a:endParaRPr>
          </a:p>
        </p:txBody>
      </p:sp>
      <p:cxnSp>
        <p:nvCxnSpPr>
          <p:cNvPr id="47" name="Straight Arrow Connector 46"/>
          <p:cNvCxnSpPr/>
          <p:nvPr/>
        </p:nvCxnSpPr>
        <p:spPr>
          <a:xfrm flipH="1" flipV="1">
            <a:off x="6519653" y="5579614"/>
            <a:ext cx="458002" cy="1"/>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6201710" y="1734234"/>
            <a:ext cx="2318135" cy="646331"/>
          </a:xfrm>
          <a:prstGeom prst="rect">
            <a:avLst/>
          </a:prstGeom>
          <a:noFill/>
        </p:spPr>
        <p:txBody>
          <a:bodyPr wrap="none" rtlCol="0">
            <a:spAutoFit/>
          </a:bodyPr>
          <a:lstStyle/>
          <a:p>
            <a:r>
              <a:rPr lang="en-US" dirty="0" smtClean="0">
                <a:latin typeface="+mj-lt"/>
                <a:cs typeface="Times New Roman" pitchFamily="18" charset="0"/>
              </a:rPr>
              <a:t>Utility is fixed at Ū, but</a:t>
            </a:r>
          </a:p>
          <a:p>
            <a:r>
              <a:rPr lang="en-US" dirty="0" smtClean="0">
                <a:latin typeface="+mj-lt"/>
                <a:cs typeface="Times New Roman" pitchFamily="18" charset="0"/>
              </a:rPr>
              <a:t>expenditure rises</a:t>
            </a:r>
            <a:endParaRPr lang="en-US" dirty="0">
              <a:latin typeface="+mj-lt"/>
              <a:cs typeface="Times New Roman" pitchFamily="18" charset="0"/>
            </a:endParaRPr>
          </a:p>
        </p:txBody>
      </p:sp>
      <p:sp>
        <p:nvSpPr>
          <p:cNvPr id="18" name="TextBox 17"/>
          <p:cNvSpPr txBox="1"/>
          <p:nvPr/>
        </p:nvSpPr>
        <p:spPr>
          <a:xfrm>
            <a:off x="6778869" y="3157638"/>
            <a:ext cx="2194640" cy="646331"/>
          </a:xfrm>
          <a:prstGeom prst="rect">
            <a:avLst/>
          </a:prstGeom>
          <a:noFill/>
        </p:spPr>
        <p:txBody>
          <a:bodyPr wrap="none" rtlCol="0">
            <a:spAutoFit/>
          </a:bodyPr>
          <a:lstStyle/>
          <a:p>
            <a:r>
              <a:rPr lang="en-US" dirty="0"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err="1" smtClean="0">
                <a:latin typeface="+mj-lt"/>
                <a:cs typeface="Times New Roman" pitchFamily="18" charset="0"/>
              </a:rPr>
              <a:t>,M</a:t>
            </a:r>
            <a:r>
              <a:rPr lang="en-US" dirty="0" smtClean="0">
                <a:latin typeface="+mj-lt"/>
                <a:cs typeface="Times New Roman" pitchFamily="18" charset="0"/>
              </a:rPr>
              <a:t>’)=x</a:t>
            </a:r>
            <a:r>
              <a:rPr lang="en-US" baseline="30000" dirty="0" smtClean="0">
                <a:latin typeface="+mj-lt"/>
                <a:cs typeface="Times New Roman" pitchFamily="18" charset="0"/>
              </a:rPr>
              <a:t>c</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err="1" smtClean="0">
                <a:latin typeface="+mj-lt"/>
                <a:cs typeface="Times New Roman" pitchFamily="18" charset="0"/>
              </a:rPr>
              <a:t>,Ū</a:t>
            </a:r>
            <a:r>
              <a:rPr lang="en-US" dirty="0" smtClean="0">
                <a:latin typeface="+mj-lt"/>
                <a:cs typeface="Times New Roman" pitchFamily="18" charset="0"/>
              </a:rPr>
              <a:t>)</a:t>
            </a:r>
          </a:p>
          <a:p>
            <a:endParaRPr lang="en-US" dirty="0" smtClean="0">
              <a:latin typeface="+mj-lt"/>
              <a:cs typeface="Times New Roman" pitchFamily="18" charset="0"/>
            </a:endParaRPr>
          </a:p>
        </p:txBody>
      </p:sp>
      <p:cxnSp>
        <p:nvCxnSpPr>
          <p:cNvPr id="21" name="Straight Arrow Connector 20"/>
          <p:cNvCxnSpPr/>
          <p:nvPr/>
        </p:nvCxnSpPr>
        <p:spPr>
          <a:xfrm flipH="1">
            <a:off x="6896100" y="3543300"/>
            <a:ext cx="4191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281246" y="3224085"/>
            <a:ext cx="1089492"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295900" y="4114800"/>
            <a:ext cx="1600200" cy="7386"/>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9557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40417" cy="1066800"/>
          </a:xfrm>
        </p:spPr>
        <p:txBody>
          <a:bodyPr>
            <a:normAutofit/>
          </a:bodyPr>
          <a:lstStyle/>
          <a:p>
            <a:r>
              <a:rPr lang="en-US" dirty="0" smtClean="0"/>
              <a:t>Ordinary (</a:t>
            </a:r>
            <a:r>
              <a:rPr lang="en-US" dirty="0" err="1" smtClean="0"/>
              <a:t>Marshallian</a:t>
            </a:r>
            <a:r>
              <a:rPr lang="en-US" dirty="0" smtClean="0"/>
              <a:t>) Demand</a:t>
            </a:r>
            <a:endParaRPr lang="en-US" dirty="0"/>
          </a:p>
        </p:txBody>
      </p:sp>
      <p:cxnSp>
        <p:nvCxnSpPr>
          <p:cNvPr id="8" name="Straight Connector 7"/>
          <p:cNvCxnSpPr/>
          <p:nvPr/>
        </p:nvCxnSpPr>
        <p:spPr>
          <a:xfrm>
            <a:off x="1219200" y="2057400"/>
            <a:ext cx="0" cy="29609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219200" y="5018314"/>
            <a:ext cx="32558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57800" y="2057400"/>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257800" y="5018314"/>
            <a:ext cx="3276600" cy="108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 y="2819400"/>
            <a:ext cx="2971800" cy="21989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19200" y="2819400"/>
            <a:ext cx="1314450" cy="21989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3482" y="1981982"/>
            <a:ext cx="324128" cy="461665"/>
          </a:xfrm>
          <a:prstGeom prst="rect">
            <a:avLst/>
          </a:prstGeom>
          <a:noFill/>
        </p:spPr>
        <p:txBody>
          <a:bodyPr wrap="none" rtlCol="0">
            <a:spAutoFit/>
          </a:bodyPr>
          <a:lstStyle/>
          <a:p>
            <a:r>
              <a:rPr lang="en-US" sz="2400" dirty="0" smtClean="0">
                <a:latin typeface="+mj-lt"/>
                <a:cs typeface="Times New Roman" pitchFamily="18" charset="0"/>
              </a:rPr>
              <a:t>y</a:t>
            </a:r>
            <a:endParaRPr lang="en-US" sz="2400" dirty="0">
              <a:latin typeface="+mj-lt"/>
              <a:cs typeface="Times New Roman" pitchFamily="18" charset="0"/>
            </a:endParaRPr>
          </a:p>
        </p:txBody>
      </p:sp>
      <p:sp>
        <p:nvSpPr>
          <p:cNvPr id="25" name="Freeform 24"/>
          <p:cNvSpPr/>
          <p:nvPr/>
        </p:nvSpPr>
        <p:spPr>
          <a:xfrm>
            <a:off x="1632855" y="3069771"/>
            <a:ext cx="2013857" cy="1698172"/>
          </a:xfrm>
          <a:custGeom>
            <a:avLst/>
            <a:gdLst>
              <a:gd name="connsiteX0" fmla="*/ 0 w 2013857"/>
              <a:gd name="connsiteY0" fmla="*/ 0 h 1698172"/>
              <a:gd name="connsiteX1" fmla="*/ 533400 w 2013857"/>
              <a:gd name="connsiteY1" fmla="*/ 1186543 h 1698172"/>
              <a:gd name="connsiteX2" fmla="*/ 2013857 w 2013857"/>
              <a:gd name="connsiteY2" fmla="*/ 1698172 h 1698172"/>
            </a:gdLst>
            <a:ahLst/>
            <a:cxnLst>
              <a:cxn ang="0">
                <a:pos x="connsiteX0" y="connsiteY0"/>
              </a:cxn>
              <a:cxn ang="0">
                <a:pos x="connsiteX1" y="connsiteY1"/>
              </a:cxn>
              <a:cxn ang="0">
                <a:pos x="connsiteX2" y="connsiteY2"/>
              </a:cxn>
            </a:cxnLst>
            <a:rect l="l" t="t" r="r" b="b"/>
            <a:pathLst>
              <a:path w="2013857" h="1698172">
                <a:moveTo>
                  <a:pt x="0" y="0"/>
                </a:moveTo>
                <a:cubicBezTo>
                  <a:pt x="98878" y="451757"/>
                  <a:pt x="197757" y="903514"/>
                  <a:pt x="533400" y="1186543"/>
                </a:cubicBezTo>
                <a:cubicBezTo>
                  <a:pt x="869043" y="1469572"/>
                  <a:pt x="1441450" y="1583872"/>
                  <a:pt x="2013857" y="1698172"/>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1969477" y="2667836"/>
            <a:ext cx="2198914" cy="1741715"/>
          </a:xfrm>
          <a:custGeom>
            <a:avLst/>
            <a:gdLst>
              <a:gd name="connsiteX0" fmla="*/ 0 w 2013857"/>
              <a:gd name="connsiteY0" fmla="*/ 0 h 1698172"/>
              <a:gd name="connsiteX1" fmla="*/ 533400 w 2013857"/>
              <a:gd name="connsiteY1" fmla="*/ 1186543 h 1698172"/>
              <a:gd name="connsiteX2" fmla="*/ 2013857 w 2013857"/>
              <a:gd name="connsiteY2" fmla="*/ 1698172 h 1698172"/>
              <a:gd name="connsiteX0" fmla="*/ 0 w 2198914"/>
              <a:gd name="connsiteY0" fmla="*/ 0 h 1741715"/>
              <a:gd name="connsiteX1" fmla="*/ 718457 w 2198914"/>
              <a:gd name="connsiteY1" fmla="*/ 1230086 h 1741715"/>
              <a:gd name="connsiteX2" fmla="*/ 2198914 w 2198914"/>
              <a:gd name="connsiteY2" fmla="*/ 1741715 h 1741715"/>
            </a:gdLst>
            <a:ahLst/>
            <a:cxnLst>
              <a:cxn ang="0">
                <a:pos x="connsiteX0" y="connsiteY0"/>
              </a:cxn>
              <a:cxn ang="0">
                <a:pos x="connsiteX1" y="connsiteY1"/>
              </a:cxn>
              <a:cxn ang="0">
                <a:pos x="connsiteX2" y="connsiteY2"/>
              </a:cxn>
            </a:cxnLst>
            <a:rect l="l" t="t" r="r" b="b"/>
            <a:pathLst>
              <a:path w="2198914" h="1741715">
                <a:moveTo>
                  <a:pt x="0" y="0"/>
                </a:moveTo>
                <a:cubicBezTo>
                  <a:pt x="98878" y="451757"/>
                  <a:pt x="351971" y="939800"/>
                  <a:pt x="718457" y="1230086"/>
                </a:cubicBezTo>
                <a:cubicBezTo>
                  <a:pt x="1084943" y="1520372"/>
                  <a:pt x="1626507" y="1627415"/>
                  <a:pt x="2198914" y="1741715"/>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a:stCxn id="26" idx="1"/>
          </p:cNvCxnSpPr>
          <p:nvPr/>
        </p:nvCxnSpPr>
        <p:spPr>
          <a:xfrm>
            <a:off x="2687934" y="3897922"/>
            <a:ext cx="0" cy="111656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953986" y="4048703"/>
            <a:ext cx="38100" cy="97505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a:off x="5725886" y="2667001"/>
            <a:ext cx="2264228" cy="2100942"/>
          </a:xfrm>
          <a:custGeom>
            <a:avLst/>
            <a:gdLst>
              <a:gd name="connsiteX0" fmla="*/ 0 w 2264228"/>
              <a:gd name="connsiteY0" fmla="*/ 0 h 2100942"/>
              <a:gd name="connsiteX1" fmla="*/ 1023257 w 2264228"/>
              <a:gd name="connsiteY1" fmla="*/ 1306285 h 2100942"/>
              <a:gd name="connsiteX2" fmla="*/ 2264228 w 2264228"/>
              <a:gd name="connsiteY2" fmla="*/ 2100942 h 2100942"/>
            </a:gdLst>
            <a:ahLst/>
            <a:cxnLst>
              <a:cxn ang="0">
                <a:pos x="connsiteX0" y="connsiteY0"/>
              </a:cxn>
              <a:cxn ang="0">
                <a:pos x="connsiteX1" y="connsiteY1"/>
              </a:cxn>
              <a:cxn ang="0">
                <a:pos x="connsiteX2" y="connsiteY2"/>
              </a:cxn>
            </a:cxnLst>
            <a:rect l="l" t="t" r="r" b="b"/>
            <a:pathLst>
              <a:path w="2264228" h="2100942">
                <a:moveTo>
                  <a:pt x="0" y="0"/>
                </a:moveTo>
                <a:cubicBezTo>
                  <a:pt x="322943" y="478064"/>
                  <a:pt x="645886" y="956128"/>
                  <a:pt x="1023257" y="1306285"/>
                </a:cubicBezTo>
                <a:cubicBezTo>
                  <a:pt x="1400628" y="1656442"/>
                  <a:pt x="1832428" y="1878692"/>
                  <a:pt x="2264228" y="2100942"/>
                </a:cubicBez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2574679" y="5107772"/>
            <a:ext cx="377026" cy="369332"/>
          </a:xfrm>
          <a:prstGeom prst="rect">
            <a:avLst/>
          </a:prstGeom>
          <a:noFill/>
        </p:spPr>
        <p:txBody>
          <a:bodyPr wrap="none" rtlCol="0">
            <a:spAutoFit/>
          </a:bodyPr>
          <a:lstStyle/>
          <a:p>
            <a:r>
              <a:rPr lang="en-US" dirty="0" err="1" smtClean="0">
                <a:latin typeface="+mj-lt"/>
                <a:cs typeface="Times New Roman" pitchFamily="18" charset="0"/>
              </a:rPr>
              <a:t>x</a:t>
            </a:r>
            <a:r>
              <a:rPr lang="en-US" baseline="-25000" dirty="0" err="1" smtClean="0">
                <a:latin typeface="+mj-lt"/>
                <a:cs typeface="Times New Roman" pitchFamily="18" charset="0"/>
              </a:rPr>
              <a:t>b</a:t>
            </a:r>
            <a:endParaRPr lang="en-US" baseline="-25000" dirty="0">
              <a:latin typeface="+mj-lt"/>
              <a:cs typeface="Times New Roman" pitchFamily="18" charset="0"/>
            </a:endParaRPr>
          </a:p>
        </p:txBody>
      </p:sp>
      <p:sp>
        <p:nvSpPr>
          <p:cNvPr id="45" name="TextBox 44"/>
          <p:cNvSpPr txBox="1"/>
          <p:nvPr/>
        </p:nvSpPr>
        <p:spPr>
          <a:xfrm>
            <a:off x="1807580" y="5094566"/>
            <a:ext cx="353623" cy="369332"/>
          </a:xfrm>
          <a:prstGeom prst="rect">
            <a:avLst/>
          </a:prstGeom>
          <a:noFill/>
        </p:spPr>
        <p:txBody>
          <a:bodyPr wrap="none" rtlCol="0">
            <a:spAutoFit/>
          </a:bodyPr>
          <a:lstStyle/>
          <a:p>
            <a:r>
              <a:rPr lang="en-US" dirty="0" err="1" smtClean="0">
                <a:latin typeface="+mj-lt"/>
                <a:cs typeface="Times New Roman" pitchFamily="18" charset="0"/>
              </a:rPr>
              <a:t>x</a:t>
            </a:r>
            <a:r>
              <a:rPr lang="en-US" baseline="-25000" dirty="0" err="1" smtClean="0">
                <a:latin typeface="+mj-lt"/>
                <a:cs typeface="Times New Roman" pitchFamily="18" charset="0"/>
              </a:rPr>
              <a:t>a</a:t>
            </a:r>
            <a:endParaRPr lang="en-US" baseline="-25000" dirty="0">
              <a:latin typeface="+mj-lt"/>
              <a:cs typeface="Times New Roman" pitchFamily="18" charset="0"/>
            </a:endParaRPr>
          </a:p>
        </p:txBody>
      </p:sp>
      <p:cxnSp>
        <p:nvCxnSpPr>
          <p:cNvPr id="50" name="Straight Connector 49"/>
          <p:cNvCxnSpPr/>
          <p:nvPr/>
        </p:nvCxnSpPr>
        <p:spPr>
          <a:xfrm>
            <a:off x="6896100" y="4114800"/>
            <a:ext cx="0" cy="914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096000" y="3200400"/>
            <a:ext cx="38100" cy="184591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358333" y="3168525"/>
            <a:ext cx="1450333" cy="369332"/>
          </a:xfrm>
          <a:prstGeom prst="rect">
            <a:avLst/>
          </a:prstGeom>
          <a:noFill/>
        </p:spPr>
        <p:txBody>
          <a:bodyPr wrap="none" rtlCol="0">
            <a:spAutoFit/>
          </a:bodyPr>
          <a:lstStyle/>
          <a:p>
            <a:r>
              <a:rPr lang="en-US" dirty="0" smtClean="0">
                <a:latin typeface="+mj-lt"/>
                <a:cs typeface="Times New Roman" pitchFamily="18" charset="0"/>
              </a:rPr>
              <a:t>x</a:t>
            </a:r>
            <a:r>
              <a:rPr lang="en-US" baseline="30000" dirty="0" smtClean="0">
                <a:latin typeface="+mj-lt"/>
                <a:cs typeface="Times New Roman" pitchFamily="18" charset="0"/>
              </a:rPr>
              <a:t>*</a:t>
            </a:r>
            <a:r>
              <a:rPr lang="en-US" dirty="0"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err="1" smtClean="0">
                <a:latin typeface="+mj-lt"/>
                <a:cs typeface="Times New Roman" pitchFamily="18" charset="0"/>
              </a:rPr>
              <a:t>,M</a:t>
            </a:r>
            <a:r>
              <a:rPr lang="en-US" dirty="0" smtClean="0">
                <a:latin typeface="+mj-lt"/>
                <a:cs typeface="Times New Roman" pitchFamily="18" charset="0"/>
              </a:rPr>
              <a:t>’)</a:t>
            </a:r>
            <a:endParaRPr lang="en-US" dirty="0">
              <a:latin typeface="+mj-lt"/>
              <a:cs typeface="Times New Roman" pitchFamily="18" charset="0"/>
            </a:endParaRPr>
          </a:p>
        </p:txBody>
      </p:sp>
      <p:sp>
        <p:nvSpPr>
          <p:cNvPr id="56" name="TextBox 55"/>
          <p:cNvSpPr txBox="1"/>
          <p:nvPr/>
        </p:nvSpPr>
        <p:spPr>
          <a:xfrm>
            <a:off x="1456202" y="2631273"/>
            <a:ext cx="332142" cy="369332"/>
          </a:xfrm>
          <a:prstGeom prst="rect">
            <a:avLst/>
          </a:prstGeom>
          <a:noFill/>
        </p:spPr>
        <p:txBody>
          <a:bodyPr wrap="none" rtlCol="0">
            <a:spAutoFit/>
          </a:bodyPr>
          <a:lstStyle/>
          <a:p>
            <a:r>
              <a:rPr lang="en-US" dirty="0" smtClean="0">
                <a:latin typeface="+mj-lt"/>
                <a:cs typeface="Times New Roman" pitchFamily="18" charset="0"/>
              </a:rPr>
              <a:t>Ū</a:t>
            </a:r>
            <a:endParaRPr lang="en-US" baseline="-25000" dirty="0" smtClean="0">
              <a:latin typeface="+mj-lt"/>
              <a:cs typeface="Times New Roman" pitchFamily="18" charset="0"/>
            </a:endParaRPr>
          </a:p>
        </p:txBody>
      </p:sp>
      <p:sp>
        <p:nvSpPr>
          <p:cNvPr id="57" name="TextBox 56"/>
          <p:cNvSpPr txBox="1"/>
          <p:nvPr/>
        </p:nvSpPr>
        <p:spPr>
          <a:xfrm>
            <a:off x="2083973" y="2482335"/>
            <a:ext cx="410690" cy="369332"/>
          </a:xfrm>
          <a:prstGeom prst="rect">
            <a:avLst/>
          </a:prstGeom>
          <a:noFill/>
        </p:spPr>
        <p:txBody>
          <a:bodyPr wrap="none" rtlCol="0">
            <a:spAutoFit/>
          </a:bodyPr>
          <a:lstStyle/>
          <a:p>
            <a:r>
              <a:rPr lang="en-US" dirty="0" smtClean="0">
                <a:latin typeface="+mj-lt"/>
                <a:cs typeface="Times New Roman" pitchFamily="18" charset="0"/>
              </a:rPr>
              <a:t>U</a:t>
            </a:r>
            <a:r>
              <a:rPr lang="en-US" baseline="-25000" dirty="0" smtClean="0">
                <a:latin typeface="+mj-lt"/>
                <a:cs typeface="Times New Roman" pitchFamily="18" charset="0"/>
              </a:rPr>
              <a:t>0</a:t>
            </a:r>
          </a:p>
        </p:txBody>
      </p:sp>
      <p:sp>
        <p:nvSpPr>
          <p:cNvPr id="58" name="TextBox 57"/>
          <p:cNvSpPr txBox="1"/>
          <p:nvPr/>
        </p:nvSpPr>
        <p:spPr>
          <a:xfrm>
            <a:off x="4373995" y="5046311"/>
            <a:ext cx="274204" cy="461665"/>
          </a:xfrm>
          <a:prstGeom prst="rect">
            <a:avLst/>
          </a:prstGeom>
          <a:noFill/>
        </p:spPr>
        <p:txBody>
          <a:bodyPr wrap="square" rtlCol="0">
            <a:spAutoFit/>
          </a:bodyPr>
          <a:lstStyle/>
          <a:p>
            <a:r>
              <a:rPr lang="en-US" sz="2400" dirty="0" smtClean="0">
                <a:latin typeface="+mj-lt"/>
                <a:cs typeface="Times New Roman" pitchFamily="18" charset="0"/>
              </a:rPr>
              <a:t>x</a:t>
            </a:r>
            <a:endParaRPr lang="en-US" sz="2400" dirty="0">
              <a:latin typeface="+mj-lt"/>
              <a:cs typeface="Times New Roman" pitchFamily="18" charset="0"/>
            </a:endParaRPr>
          </a:p>
        </p:txBody>
      </p:sp>
      <p:sp>
        <p:nvSpPr>
          <p:cNvPr id="62" name="TextBox 61"/>
          <p:cNvSpPr txBox="1"/>
          <p:nvPr/>
        </p:nvSpPr>
        <p:spPr>
          <a:xfrm>
            <a:off x="4373995" y="2055946"/>
            <a:ext cx="883805" cy="461665"/>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p</a:t>
            </a:r>
            <a:r>
              <a:rPr lang="en-US" sz="2400" baseline="-25000" dirty="0" err="1" smtClean="0">
                <a:latin typeface="Times New Roman" pitchFamily="18" charset="0"/>
                <a:cs typeface="Times New Roman" pitchFamily="18" charset="0"/>
              </a:rPr>
              <a:t>x</a:t>
            </a:r>
            <a:r>
              <a:rPr lang="en-US" sz="2400" b="1"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a:t>
            </a:r>
            <a:r>
              <a:rPr lang="en-US" sz="2400" baseline="-25000" dirty="0" err="1" smtClean="0">
                <a:latin typeface="Times New Roman" pitchFamily="18" charset="0"/>
                <a:cs typeface="Times New Roman" pitchFamily="18" charset="0"/>
              </a:rPr>
              <a:t>y</a:t>
            </a:r>
            <a:endParaRPr lang="en-US" sz="2400" dirty="0">
              <a:latin typeface="Times New Roman" pitchFamily="18" charset="0"/>
              <a:cs typeface="Times New Roman" pitchFamily="18" charset="0"/>
            </a:endParaRPr>
          </a:p>
        </p:txBody>
      </p:sp>
      <p:cxnSp>
        <p:nvCxnSpPr>
          <p:cNvPr id="64" name="Straight Connector 63"/>
          <p:cNvCxnSpPr/>
          <p:nvPr/>
        </p:nvCxnSpPr>
        <p:spPr>
          <a:xfrm flipH="1">
            <a:off x="5257800" y="3200400"/>
            <a:ext cx="8382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flipV="1">
            <a:off x="5257800" y="4103523"/>
            <a:ext cx="1638300" cy="1127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468065" y="3000605"/>
            <a:ext cx="695663" cy="369332"/>
          </a:xfrm>
          <a:prstGeom prst="rect">
            <a:avLst/>
          </a:prstGeom>
          <a:noFill/>
        </p:spPr>
        <p:txBody>
          <a:bodyPr wrap="square" rtlCol="0">
            <a:spAutoFit/>
          </a:bodyPr>
          <a:lstStyle/>
          <a:p>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b="1"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endParaRPr lang="en-US" dirty="0">
              <a:latin typeface="+mj-lt"/>
              <a:cs typeface="Times New Roman" pitchFamily="18" charset="0"/>
            </a:endParaRPr>
          </a:p>
        </p:txBody>
      </p:sp>
      <p:sp>
        <p:nvSpPr>
          <p:cNvPr id="73" name="TextBox 72"/>
          <p:cNvSpPr txBox="1"/>
          <p:nvPr/>
        </p:nvSpPr>
        <p:spPr>
          <a:xfrm>
            <a:off x="4373995" y="3918857"/>
            <a:ext cx="831889" cy="369332"/>
          </a:xfrm>
          <a:prstGeom prst="rect">
            <a:avLst/>
          </a:prstGeom>
          <a:noFill/>
        </p:spPr>
        <p:txBody>
          <a:bodyPr wrap="square" rtlCol="0">
            <a:spAutoFit/>
          </a:bodyPr>
          <a:lstStyle/>
          <a:p>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b="1"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endParaRPr lang="en-US" dirty="0">
              <a:latin typeface="+mj-lt"/>
              <a:cs typeface="Times New Roman" pitchFamily="18" charset="0"/>
            </a:endParaRPr>
          </a:p>
        </p:txBody>
      </p:sp>
      <p:sp>
        <p:nvSpPr>
          <p:cNvPr id="74" name="TextBox 73"/>
          <p:cNvSpPr txBox="1"/>
          <p:nvPr/>
        </p:nvSpPr>
        <p:spPr>
          <a:xfrm>
            <a:off x="2216200" y="1363448"/>
            <a:ext cx="2032356" cy="923330"/>
          </a:xfrm>
          <a:prstGeom prst="rect">
            <a:avLst/>
          </a:prstGeom>
          <a:noFill/>
        </p:spPr>
        <p:txBody>
          <a:bodyPr wrap="square" rtlCol="0">
            <a:spAutoFit/>
          </a:bodyPr>
          <a:lstStyle/>
          <a:p>
            <a:r>
              <a:rPr lang="en-US" dirty="0" smtClean="0">
                <a:latin typeface="+mj-lt"/>
                <a:cs typeface="Times New Roman" pitchFamily="18" charset="0"/>
              </a:rPr>
              <a:t>Slope of budget line from </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smtClean="0">
                <a:latin typeface="+mj-lt"/>
                <a:cs typeface="Times New Roman" pitchFamily="18" charset="0"/>
              </a:rPr>
              <a:t> to flatter </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endParaRPr lang="en-US" dirty="0" smtClean="0">
              <a:latin typeface="+mj-lt"/>
              <a:cs typeface="Times New Roman" pitchFamily="18" charset="0"/>
            </a:endParaRPr>
          </a:p>
        </p:txBody>
      </p:sp>
      <p:sp>
        <p:nvSpPr>
          <p:cNvPr id="75" name="Freeform 74"/>
          <p:cNvSpPr/>
          <p:nvPr/>
        </p:nvSpPr>
        <p:spPr>
          <a:xfrm>
            <a:off x="2298134" y="4123354"/>
            <a:ext cx="653571" cy="448645"/>
          </a:xfrm>
          <a:custGeom>
            <a:avLst/>
            <a:gdLst>
              <a:gd name="connsiteX0" fmla="*/ 185057 w 185057"/>
              <a:gd name="connsiteY0" fmla="*/ 0 h 206829"/>
              <a:gd name="connsiteX1" fmla="*/ 119743 w 185057"/>
              <a:gd name="connsiteY1" fmla="*/ 130629 h 206829"/>
              <a:gd name="connsiteX2" fmla="*/ 0 w 185057"/>
              <a:gd name="connsiteY2" fmla="*/ 206829 h 206829"/>
            </a:gdLst>
            <a:ahLst/>
            <a:cxnLst>
              <a:cxn ang="0">
                <a:pos x="connsiteX0" y="connsiteY0"/>
              </a:cxn>
              <a:cxn ang="0">
                <a:pos x="connsiteX1" y="connsiteY1"/>
              </a:cxn>
              <a:cxn ang="0">
                <a:pos x="connsiteX2" y="connsiteY2"/>
              </a:cxn>
            </a:cxnLst>
            <a:rect l="l" t="t" r="r" b="b"/>
            <a:pathLst>
              <a:path w="185057" h="206829">
                <a:moveTo>
                  <a:pt x="185057" y="0"/>
                </a:moveTo>
                <a:cubicBezTo>
                  <a:pt x="167821" y="48079"/>
                  <a:pt x="150586" y="96158"/>
                  <a:pt x="119743" y="130629"/>
                </a:cubicBezTo>
                <a:cubicBezTo>
                  <a:pt x="88900" y="165100"/>
                  <a:pt x="44450" y="185964"/>
                  <a:pt x="0" y="206829"/>
                </a:cubicBezTo>
              </a:path>
            </a:pathLst>
          </a:custGeom>
          <a:noFill/>
          <a:ln w="38100">
            <a:solidFill>
              <a:srgbClr val="FE7F00"/>
            </a:solidFill>
            <a:headEnd type="arrow"/>
            <a:tailEnd type="non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flipV="1">
            <a:off x="4419601" y="3222173"/>
            <a:ext cx="0" cy="881350"/>
          </a:xfrm>
          <a:prstGeom prst="straightConnector1">
            <a:avLst/>
          </a:prstGeom>
          <a:ln w="38100">
            <a:solidFill>
              <a:srgbClr val="FE7F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531439" y="5823468"/>
            <a:ext cx="2427514" cy="369332"/>
          </a:xfrm>
          <a:prstGeom prst="rect">
            <a:avLst/>
          </a:prstGeom>
          <a:noFill/>
        </p:spPr>
        <p:txBody>
          <a:bodyPr wrap="square" rtlCol="0">
            <a:spAutoFit/>
          </a:bodyPr>
          <a:lstStyle/>
          <a:p>
            <a:r>
              <a:rPr lang="en-US" dirty="0" err="1" smtClean="0">
                <a:latin typeface="+mj-lt"/>
                <a:cs typeface="Times New Roman" pitchFamily="18" charset="0"/>
              </a:rPr>
              <a:t>Qd</a:t>
            </a:r>
            <a:r>
              <a:rPr lang="en-US" dirty="0" smtClean="0">
                <a:latin typeface="+mj-lt"/>
                <a:cs typeface="Times New Roman" pitchFamily="18" charset="0"/>
              </a:rPr>
              <a:t> falls from </a:t>
            </a:r>
            <a:r>
              <a:rPr lang="en-US" dirty="0" err="1" smtClean="0">
                <a:latin typeface="+mj-lt"/>
                <a:cs typeface="Times New Roman" pitchFamily="18" charset="0"/>
              </a:rPr>
              <a:t>x</a:t>
            </a:r>
            <a:r>
              <a:rPr lang="en-US" baseline="-25000" dirty="0" err="1" smtClean="0">
                <a:latin typeface="+mj-lt"/>
                <a:cs typeface="Times New Roman" pitchFamily="18" charset="0"/>
              </a:rPr>
              <a:t>a</a:t>
            </a:r>
            <a:r>
              <a:rPr lang="en-US" dirty="0" smtClean="0">
                <a:latin typeface="+mj-lt"/>
                <a:cs typeface="Times New Roman" pitchFamily="18" charset="0"/>
              </a:rPr>
              <a:t> to </a:t>
            </a:r>
            <a:r>
              <a:rPr lang="en-US" dirty="0" err="1" smtClean="0">
                <a:latin typeface="+mj-lt"/>
                <a:cs typeface="Times New Roman" pitchFamily="18" charset="0"/>
              </a:rPr>
              <a:t>x</a:t>
            </a:r>
            <a:r>
              <a:rPr lang="en-US" baseline="-25000" dirty="0" err="1" smtClean="0">
                <a:latin typeface="+mj-lt"/>
                <a:cs typeface="Times New Roman" pitchFamily="18" charset="0"/>
              </a:rPr>
              <a:t>b</a:t>
            </a:r>
            <a:endParaRPr lang="en-US" baseline="-25000" dirty="0" smtClean="0">
              <a:latin typeface="+mj-lt"/>
              <a:cs typeface="Times New Roman" pitchFamily="18" charset="0"/>
            </a:endParaRPr>
          </a:p>
        </p:txBody>
      </p:sp>
      <p:sp>
        <p:nvSpPr>
          <p:cNvPr id="79" name="TextBox 78"/>
          <p:cNvSpPr txBox="1"/>
          <p:nvPr/>
        </p:nvSpPr>
        <p:spPr>
          <a:xfrm>
            <a:off x="1348165" y="5823470"/>
            <a:ext cx="2427514" cy="369332"/>
          </a:xfrm>
          <a:prstGeom prst="rect">
            <a:avLst/>
          </a:prstGeom>
          <a:noFill/>
        </p:spPr>
        <p:txBody>
          <a:bodyPr wrap="square" rtlCol="0">
            <a:spAutoFit/>
          </a:bodyPr>
          <a:lstStyle/>
          <a:p>
            <a:r>
              <a:rPr lang="en-US" dirty="0" err="1" smtClean="0">
                <a:latin typeface="+mj-lt"/>
                <a:cs typeface="Times New Roman" pitchFamily="18" charset="0"/>
              </a:rPr>
              <a:t>Qd</a:t>
            </a:r>
            <a:r>
              <a:rPr lang="en-US" dirty="0" smtClean="0">
                <a:latin typeface="+mj-lt"/>
                <a:cs typeface="Times New Roman" pitchFamily="18" charset="0"/>
              </a:rPr>
              <a:t> falls from </a:t>
            </a:r>
            <a:r>
              <a:rPr lang="en-US" dirty="0" err="1" smtClean="0">
                <a:latin typeface="+mj-lt"/>
                <a:cs typeface="Times New Roman" pitchFamily="18" charset="0"/>
              </a:rPr>
              <a:t>x</a:t>
            </a:r>
            <a:r>
              <a:rPr lang="en-US" baseline="-25000" dirty="0" err="1" smtClean="0">
                <a:latin typeface="+mj-lt"/>
                <a:cs typeface="Times New Roman" pitchFamily="18" charset="0"/>
              </a:rPr>
              <a:t>a</a:t>
            </a:r>
            <a:r>
              <a:rPr lang="en-US" dirty="0" smtClean="0">
                <a:latin typeface="+mj-lt"/>
                <a:cs typeface="Times New Roman" pitchFamily="18" charset="0"/>
              </a:rPr>
              <a:t> to </a:t>
            </a:r>
            <a:r>
              <a:rPr lang="en-US" dirty="0" err="1" smtClean="0">
                <a:latin typeface="+mj-lt"/>
                <a:cs typeface="Times New Roman" pitchFamily="18" charset="0"/>
              </a:rPr>
              <a:t>x</a:t>
            </a:r>
            <a:r>
              <a:rPr lang="en-US" baseline="-25000" dirty="0" err="1" smtClean="0">
                <a:latin typeface="+mj-lt"/>
                <a:cs typeface="Times New Roman" pitchFamily="18" charset="0"/>
              </a:rPr>
              <a:t>b</a:t>
            </a:r>
            <a:endParaRPr lang="en-US" baseline="-25000" dirty="0" smtClean="0">
              <a:latin typeface="+mj-lt"/>
              <a:cs typeface="Times New Roman" pitchFamily="18" charset="0"/>
            </a:endParaRPr>
          </a:p>
        </p:txBody>
      </p:sp>
      <p:cxnSp>
        <p:nvCxnSpPr>
          <p:cNvPr id="81" name="Straight Arrow Connector 80"/>
          <p:cNvCxnSpPr/>
          <p:nvPr/>
        </p:nvCxnSpPr>
        <p:spPr>
          <a:xfrm flipH="1">
            <a:off x="6115050" y="5551990"/>
            <a:ext cx="809206" cy="0"/>
          </a:xfrm>
          <a:prstGeom prst="straightConnector1">
            <a:avLst/>
          </a:prstGeom>
          <a:ln w="38100">
            <a:solidFill>
              <a:srgbClr val="7030A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H="1">
            <a:off x="1953986" y="5574037"/>
            <a:ext cx="809206" cy="0"/>
          </a:xfrm>
          <a:prstGeom prst="straightConnector1">
            <a:avLst/>
          </a:prstGeom>
          <a:ln w="38100">
            <a:solidFill>
              <a:srgbClr val="7030A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201710" y="1734234"/>
            <a:ext cx="2607893" cy="646331"/>
          </a:xfrm>
          <a:prstGeom prst="rect">
            <a:avLst/>
          </a:prstGeom>
          <a:noFill/>
        </p:spPr>
        <p:txBody>
          <a:bodyPr wrap="none" rtlCol="0">
            <a:spAutoFit/>
          </a:bodyPr>
          <a:lstStyle/>
          <a:p>
            <a:r>
              <a:rPr lang="en-US" dirty="0" smtClean="0">
                <a:latin typeface="+mj-lt"/>
                <a:cs typeface="Times New Roman" pitchFamily="18" charset="0"/>
              </a:rPr>
              <a:t>Income is fixed at M’, but </a:t>
            </a:r>
          </a:p>
          <a:p>
            <a:r>
              <a:rPr lang="en-US" dirty="0" smtClean="0">
                <a:latin typeface="+mj-lt"/>
                <a:cs typeface="Times New Roman" pitchFamily="18" charset="0"/>
              </a:rPr>
              <a:t>utility rises</a:t>
            </a:r>
            <a:endParaRPr lang="en-US" dirty="0">
              <a:latin typeface="+mj-lt"/>
              <a:cs typeface="Times New Roman" pitchFamily="18" charset="0"/>
            </a:endParaRPr>
          </a:p>
        </p:txBody>
      </p:sp>
      <p:sp>
        <p:nvSpPr>
          <p:cNvPr id="39" name="TextBox 38"/>
          <p:cNvSpPr txBox="1"/>
          <p:nvPr/>
        </p:nvSpPr>
        <p:spPr>
          <a:xfrm>
            <a:off x="6707587" y="5136491"/>
            <a:ext cx="377026" cy="369332"/>
          </a:xfrm>
          <a:prstGeom prst="rect">
            <a:avLst/>
          </a:prstGeom>
          <a:noFill/>
        </p:spPr>
        <p:txBody>
          <a:bodyPr wrap="none" rtlCol="0">
            <a:spAutoFit/>
          </a:bodyPr>
          <a:lstStyle/>
          <a:p>
            <a:r>
              <a:rPr lang="en-US" dirty="0" err="1" smtClean="0">
                <a:latin typeface="+mj-lt"/>
                <a:cs typeface="Times New Roman" pitchFamily="18" charset="0"/>
              </a:rPr>
              <a:t>x</a:t>
            </a:r>
            <a:r>
              <a:rPr lang="en-US" baseline="-25000" dirty="0" err="1" smtClean="0">
                <a:latin typeface="+mj-lt"/>
                <a:cs typeface="Times New Roman" pitchFamily="18" charset="0"/>
              </a:rPr>
              <a:t>b</a:t>
            </a:r>
            <a:endParaRPr lang="en-US" baseline="-25000" dirty="0">
              <a:latin typeface="+mj-lt"/>
              <a:cs typeface="Times New Roman" pitchFamily="18" charset="0"/>
            </a:endParaRPr>
          </a:p>
        </p:txBody>
      </p:sp>
      <p:sp>
        <p:nvSpPr>
          <p:cNvPr id="40" name="TextBox 39"/>
          <p:cNvSpPr txBox="1"/>
          <p:nvPr/>
        </p:nvSpPr>
        <p:spPr>
          <a:xfrm>
            <a:off x="5940488" y="5123285"/>
            <a:ext cx="353623" cy="369332"/>
          </a:xfrm>
          <a:prstGeom prst="rect">
            <a:avLst/>
          </a:prstGeom>
          <a:noFill/>
        </p:spPr>
        <p:txBody>
          <a:bodyPr wrap="none" rtlCol="0">
            <a:spAutoFit/>
          </a:bodyPr>
          <a:lstStyle/>
          <a:p>
            <a:r>
              <a:rPr lang="en-US" dirty="0" err="1" smtClean="0">
                <a:latin typeface="+mj-lt"/>
                <a:cs typeface="Times New Roman" pitchFamily="18" charset="0"/>
              </a:rPr>
              <a:t>x</a:t>
            </a:r>
            <a:r>
              <a:rPr lang="en-US" baseline="-25000" dirty="0" err="1" smtClean="0">
                <a:latin typeface="+mj-lt"/>
                <a:cs typeface="Times New Roman" pitchFamily="18" charset="0"/>
              </a:rPr>
              <a:t>a</a:t>
            </a:r>
            <a:endParaRPr lang="en-US" baseline="-25000" dirty="0">
              <a:latin typeface="+mj-lt"/>
              <a:cs typeface="Times New Roman" pitchFamily="18" charset="0"/>
            </a:endParaRPr>
          </a:p>
        </p:txBody>
      </p:sp>
      <p:sp>
        <p:nvSpPr>
          <p:cNvPr id="41" name="TextBox 40"/>
          <p:cNvSpPr txBox="1"/>
          <p:nvPr/>
        </p:nvSpPr>
        <p:spPr>
          <a:xfrm>
            <a:off x="8336396" y="5143101"/>
            <a:ext cx="274204" cy="461665"/>
          </a:xfrm>
          <a:prstGeom prst="rect">
            <a:avLst/>
          </a:prstGeom>
          <a:noFill/>
        </p:spPr>
        <p:txBody>
          <a:bodyPr wrap="square" rtlCol="0">
            <a:spAutoFit/>
          </a:bodyPr>
          <a:lstStyle/>
          <a:p>
            <a:r>
              <a:rPr lang="en-US" sz="2400" dirty="0" smtClean="0">
                <a:latin typeface="+mj-lt"/>
                <a:cs typeface="Times New Roman" pitchFamily="18" charset="0"/>
              </a:rPr>
              <a:t>x</a:t>
            </a:r>
            <a:endParaRPr lang="en-US" sz="2400" dirty="0">
              <a:latin typeface="+mj-lt"/>
              <a:cs typeface="Times New Roman" pitchFamily="18" charset="0"/>
            </a:endParaRPr>
          </a:p>
        </p:txBody>
      </p:sp>
    </p:spTree>
    <p:extLst>
      <p:ext uri="{BB962C8B-B14F-4D97-AF65-F5344CB8AC3E}">
        <p14:creationId xmlns:p14="http://schemas.microsoft.com/office/powerpoint/2010/main" val="3379034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40417" cy="1066800"/>
          </a:xfrm>
        </p:spPr>
        <p:txBody>
          <a:bodyPr>
            <a:normAutofit/>
          </a:bodyPr>
          <a:lstStyle/>
          <a:p>
            <a:r>
              <a:rPr lang="en-US" dirty="0" smtClean="0"/>
              <a:t>Compensated (</a:t>
            </a:r>
            <a:r>
              <a:rPr lang="en-US" dirty="0" err="1" smtClean="0"/>
              <a:t>Hicksian</a:t>
            </a:r>
            <a:r>
              <a:rPr lang="en-US" dirty="0" smtClean="0"/>
              <a:t>) Demand</a:t>
            </a:r>
            <a:endParaRPr lang="en-US" dirty="0"/>
          </a:p>
        </p:txBody>
      </p:sp>
      <p:cxnSp>
        <p:nvCxnSpPr>
          <p:cNvPr id="8" name="Straight Connector 7"/>
          <p:cNvCxnSpPr/>
          <p:nvPr/>
        </p:nvCxnSpPr>
        <p:spPr>
          <a:xfrm>
            <a:off x="1219200" y="2057400"/>
            <a:ext cx="0" cy="296091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219200" y="5018314"/>
            <a:ext cx="32558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257800" y="2057400"/>
            <a:ext cx="0" cy="2971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5257800" y="5018314"/>
            <a:ext cx="3276600" cy="1088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406780" y="3810000"/>
            <a:ext cx="1717420" cy="1078523"/>
          </a:xfrm>
          <a:prstGeom prst="line">
            <a:avLst/>
          </a:prstGeom>
          <a:ln w="25400">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219200" y="2819400"/>
            <a:ext cx="1314450" cy="21989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833482" y="1981982"/>
            <a:ext cx="324128" cy="461665"/>
          </a:xfrm>
          <a:prstGeom prst="rect">
            <a:avLst/>
          </a:prstGeom>
          <a:noFill/>
        </p:spPr>
        <p:txBody>
          <a:bodyPr wrap="none" rtlCol="0">
            <a:spAutoFit/>
          </a:bodyPr>
          <a:lstStyle/>
          <a:p>
            <a:r>
              <a:rPr lang="en-US" sz="2400" dirty="0" smtClean="0">
                <a:latin typeface="+mj-lt"/>
                <a:cs typeface="Times New Roman" pitchFamily="18" charset="0"/>
              </a:rPr>
              <a:t>y</a:t>
            </a:r>
            <a:endParaRPr lang="en-US" sz="2400" dirty="0">
              <a:latin typeface="+mj-lt"/>
              <a:cs typeface="Times New Roman" pitchFamily="18" charset="0"/>
            </a:endParaRPr>
          </a:p>
        </p:txBody>
      </p:sp>
      <p:sp>
        <p:nvSpPr>
          <p:cNvPr id="25" name="Freeform 24"/>
          <p:cNvSpPr/>
          <p:nvPr/>
        </p:nvSpPr>
        <p:spPr>
          <a:xfrm>
            <a:off x="1632855" y="3069771"/>
            <a:ext cx="2013857" cy="1698172"/>
          </a:xfrm>
          <a:custGeom>
            <a:avLst/>
            <a:gdLst>
              <a:gd name="connsiteX0" fmla="*/ 0 w 2013857"/>
              <a:gd name="connsiteY0" fmla="*/ 0 h 1698172"/>
              <a:gd name="connsiteX1" fmla="*/ 533400 w 2013857"/>
              <a:gd name="connsiteY1" fmla="*/ 1186543 h 1698172"/>
              <a:gd name="connsiteX2" fmla="*/ 2013857 w 2013857"/>
              <a:gd name="connsiteY2" fmla="*/ 1698172 h 1698172"/>
            </a:gdLst>
            <a:ahLst/>
            <a:cxnLst>
              <a:cxn ang="0">
                <a:pos x="connsiteX0" y="connsiteY0"/>
              </a:cxn>
              <a:cxn ang="0">
                <a:pos x="connsiteX1" y="connsiteY1"/>
              </a:cxn>
              <a:cxn ang="0">
                <a:pos x="connsiteX2" y="connsiteY2"/>
              </a:cxn>
            </a:cxnLst>
            <a:rect l="l" t="t" r="r" b="b"/>
            <a:pathLst>
              <a:path w="2013857" h="1698172">
                <a:moveTo>
                  <a:pt x="0" y="0"/>
                </a:moveTo>
                <a:cubicBezTo>
                  <a:pt x="98878" y="451757"/>
                  <a:pt x="197757" y="903514"/>
                  <a:pt x="533400" y="1186543"/>
                </a:cubicBezTo>
                <a:cubicBezTo>
                  <a:pt x="869043" y="1469572"/>
                  <a:pt x="1441450" y="1583872"/>
                  <a:pt x="2013857" y="1698172"/>
                </a:cubicBezTo>
              </a:path>
            </a:pathLst>
          </a:cu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p:cNvCxnSpPr/>
          <p:nvPr/>
        </p:nvCxnSpPr>
        <p:spPr>
          <a:xfrm>
            <a:off x="2335143" y="4384431"/>
            <a:ext cx="23446" cy="62671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953986" y="4048703"/>
            <a:ext cx="0" cy="98049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a:off x="5531439" y="2443647"/>
            <a:ext cx="2621961" cy="2324296"/>
          </a:xfrm>
          <a:custGeom>
            <a:avLst/>
            <a:gdLst>
              <a:gd name="connsiteX0" fmla="*/ 0 w 2264228"/>
              <a:gd name="connsiteY0" fmla="*/ 0 h 2100942"/>
              <a:gd name="connsiteX1" fmla="*/ 1023257 w 2264228"/>
              <a:gd name="connsiteY1" fmla="*/ 1306285 h 2100942"/>
              <a:gd name="connsiteX2" fmla="*/ 2264228 w 2264228"/>
              <a:gd name="connsiteY2" fmla="*/ 2100942 h 2100942"/>
            </a:gdLst>
            <a:ahLst/>
            <a:cxnLst>
              <a:cxn ang="0">
                <a:pos x="connsiteX0" y="connsiteY0"/>
              </a:cxn>
              <a:cxn ang="0">
                <a:pos x="connsiteX1" y="connsiteY1"/>
              </a:cxn>
              <a:cxn ang="0">
                <a:pos x="connsiteX2" y="connsiteY2"/>
              </a:cxn>
            </a:cxnLst>
            <a:rect l="l" t="t" r="r" b="b"/>
            <a:pathLst>
              <a:path w="2264228" h="2100942">
                <a:moveTo>
                  <a:pt x="0" y="0"/>
                </a:moveTo>
                <a:cubicBezTo>
                  <a:pt x="322943" y="478064"/>
                  <a:pt x="645886" y="956128"/>
                  <a:pt x="1023257" y="1306285"/>
                </a:cubicBezTo>
                <a:cubicBezTo>
                  <a:pt x="1400628" y="1656442"/>
                  <a:pt x="1832428" y="1878692"/>
                  <a:pt x="2264228" y="2100942"/>
                </a:cubicBezTo>
              </a:path>
            </a:pathLst>
          </a:custGeom>
          <a:noFill/>
          <a:ln>
            <a:solidFill>
              <a:srgbClr val="00B050">
                <a:alpha val="3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p:cNvCxnSpPr/>
          <p:nvPr/>
        </p:nvCxnSpPr>
        <p:spPr>
          <a:xfrm>
            <a:off x="6567435" y="4123355"/>
            <a:ext cx="0" cy="91440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096000" y="3200400"/>
            <a:ext cx="38100" cy="1845911"/>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482758" y="2646507"/>
            <a:ext cx="351378" cy="369332"/>
          </a:xfrm>
          <a:prstGeom prst="rect">
            <a:avLst/>
          </a:prstGeom>
          <a:noFill/>
        </p:spPr>
        <p:txBody>
          <a:bodyPr wrap="none" rtlCol="0">
            <a:spAutoFit/>
          </a:bodyPr>
          <a:lstStyle/>
          <a:p>
            <a:r>
              <a:rPr lang="en-US" dirty="0" smtClean="0">
                <a:latin typeface="Times New Roman" pitchFamily="18" charset="0"/>
                <a:cs typeface="Times New Roman" pitchFamily="18" charset="0"/>
              </a:rPr>
              <a:t>Ū</a:t>
            </a:r>
            <a:endParaRPr lang="en-US" baseline="-25000" dirty="0" smtClean="0">
              <a:latin typeface="Times New Roman" pitchFamily="18" charset="0"/>
              <a:cs typeface="Times New Roman" pitchFamily="18" charset="0"/>
            </a:endParaRPr>
          </a:p>
        </p:txBody>
      </p:sp>
      <p:sp>
        <p:nvSpPr>
          <p:cNvPr id="62" name="TextBox 61"/>
          <p:cNvSpPr txBox="1"/>
          <p:nvPr/>
        </p:nvSpPr>
        <p:spPr>
          <a:xfrm>
            <a:off x="4373995" y="2055946"/>
            <a:ext cx="883805" cy="461665"/>
          </a:xfrm>
          <a:prstGeom prst="rect">
            <a:avLst/>
          </a:prstGeom>
          <a:noFill/>
        </p:spPr>
        <p:txBody>
          <a:bodyPr wrap="square" rtlCol="0">
            <a:spAutoFit/>
          </a:bodyPr>
          <a:lstStyle/>
          <a:p>
            <a:r>
              <a:rPr lang="en-US" sz="2400" dirty="0" err="1" smtClean="0">
                <a:latin typeface="+mj-lt"/>
                <a:cs typeface="Times New Roman" pitchFamily="18" charset="0"/>
              </a:rPr>
              <a:t>p</a:t>
            </a:r>
            <a:r>
              <a:rPr lang="en-US" sz="2400" baseline="-25000" dirty="0" err="1" smtClean="0">
                <a:latin typeface="+mj-lt"/>
                <a:cs typeface="Times New Roman" pitchFamily="18" charset="0"/>
              </a:rPr>
              <a:t>x</a:t>
            </a:r>
            <a:r>
              <a:rPr lang="en-US" sz="2400" b="1" dirty="0" smtClean="0">
                <a:latin typeface="+mj-lt"/>
                <a:cs typeface="Times New Roman" pitchFamily="18" charset="0"/>
              </a:rPr>
              <a:t>/</a:t>
            </a:r>
            <a:r>
              <a:rPr lang="en-US" sz="2400" dirty="0" err="1" smtClean="0">
                <a:latin typeface="+mj-lt"/>
                <a:cs typeface="Times New Roman" pitchFamily="18" charset="0"/>
              </a:rPr>
              <a:t>p</a:t>
            </a:r>
            <a:r>
              <a:rPr lang="en-US" sz="2400" baseline="-25000" dirty="0" err="1" smtClean="0">
                <a:latin typeface="+mj-lt"/>
                <a:cs typeface="Times New Roman" pitchFamily="18" charset="0"/>
              </a:rPr>
              <a:t>y</a:t>
            </a:r>
            <a:endParaRPr lang="en-US" sz="2400" dirty="0">
              <a:latin typeface="+mj-lt"/>
              <a:cs typeface="Times New Roman" pitchFamily="18" charset="0"/>
            </a:endParaRPr>
          </a:p>
        </p:txBody>
      </p:sp>
      <p:cxnSp>
        <p:nvCxnSpPr>
          <p:cNvPr id="64" name="Straight Connector 63"/>
          <p:cNvCxnSpPr/>
          <p:nvPr/>
        </p:nvCxnSpPr>
        <p:spPr>
          <a:xfrm flipH="1">
            <a:off x="5257800" y="3200400"/>
            <a:ext cx="838200"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5257800" y="4123355"/>
            <a:ext cx="1309636"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4468065" y="3000605"/>
            <a:ext cx="695663" cy="369332"/>
          </a:xfrm>
          <a:prstGeom prst="rect">
            <a:avLst/>
          </a:prstGeom>
          <a:noFill/>
        </p:spPr>
        <p:txBody>
          <a:bodyPr wrap="square" rtlCol="0">
            <a:spAutoFit/>
          </a:bodyPr>
          <a:lstStyle/>
          <a:p>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b="1"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endParaRPr lang="en-US" dirty="0">
              <a:latin typeface="+mj-lt"/>
              <a:cs typeface="Times New Roman" pitchFamily="18" charset="0"/>
            </a:endParaRPr>
          </a:p>
        </p:txBody>
      </p:sp>
      <p:sp>
        <p:nvSpPr>
          <p:cNvPr id="73" name="TextBox 72"/>
          <p:cNvSpPr txBox="1"/>
          <p:nvPr/>
        </p:nvSpPr>
        <p:spPr>
          <a:xfrm>
            <a:off x="4373995" y="3918857"/>
            <a:ext cx="831889" cy="369332"/>
          </a:xfrm>
          <a:prstGeom prst="rect">
            <a:avLst/>
          </a:prstGeom>
          <a:noFill/>
        </p:spPr>
        <p:txBody>
          <a:bodyPr wrap="square" rtlCol="0">
            <a:spAutoFit/>
          </a:bodyPr>
          <a:lstStyle/>
          <a:p>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b="1"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endParaRPr lang="en-US" dirty="0">
              <a:latin typeface="+mj-lt"/>
              <a:cs typeface="Times New Roman" pitchFamily="18" charset="0"/>
            </a:endParaRPr>
          </a:p>
        </p:txBody>
      </p:sp>
      <p:sp>
        <p:nvSpPr>
          <p:cNvPr id="74" name="TextBox 73"/>
          <p:cNvSpPr txBox="1"/>
          <p:nvPr/>
        </p:nvSpPr>
        <p:spPr>
          <a:xfrm>
            <a:off x="2216200" y="1363448"/>
            <a:ext cx="2032356" cy="923330"/>
          </a:xfrm>
          <a:prstGeom prst="rect">
            <a:avLst/>
          </a:prstGeom>
          <a:noFill/>
        </p:spPr>
        <p:txBody>
          <a:bodyPr wrap="square" rtlCol="0">
            <a:spAutoFit/>
          </a:bodyPr>
          <a:lstStyle/>
          <a:p>
            <a:r>
              <a:rPr lang="en-US" dirty="0" smtClean="0">
                <a:latin typeface="+mj-lt"/>
                <a:cs typeface="Times New Roman" pitchFamily="18" charset="0"/>
              </a:rPr>
              <a:t>Slope of budget line from </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smtClean="0">
                <a:latin typeface="+mj-lt"/>
                <a:cs typeface="Times New Roman" pitchFamily="18" charset="0"/>
              </a:rPr>
              <a:t> to flatter </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y</a:t>
            </a:r>
            <a:endParaRPr lang="en-US" dirty="0" smtClean="0">
              <a:latin typeface="+mj-lt"/>
              <a:cs typeface="Times New Roman" pitchFamily="18" charset="0"/>
            </a:endParaRPr>
          </a:p>
        </p:txBody>
      </p:sp>
      <p:cxnSp>
        <p:nvCxnSpPr>
          <p:cNvPr id="77" name="Straight Arrow Connector 76"/>
          <p:cNvCxnSpPr/>
          <p:nvPr/>
        </p:nvCxnSpPr>
        <p:spPr>
          <a:xfrm flipV="1">
            <a:off x="4419601" y="3222173"/>
            <a:ext cx="0" cy="881350"/>
          </a:xfrm>
          <a:prstGeom prst="straightConnector1">
            <a:avLst/>
          </a:prstGeom>
          <a:ln w="38100">
            <a:solidFill>
              <a:srgbClr val="FE7F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5531439" y="5823470"/>
            <a:ext cx="2427514" cy="369332"/>
          </a:xfrm>
          <a:prstGeom prst="rect">
            <a:avLst/>
          </a:prstGeom>
          <a:noFill/>
        </p:spPr>
        <p:txBody>
          <a:bodyPr wrap="square" rtlCol="0">
            <a:spAutoFit/>
          </a:bodyPr>
          <a:lstStyle/>
          <a:p>
            <a:r>
              <a:rPr lang="en-US" dirty="0" err="1" smtClean="0">
                <a:latin typeface="+mj-lt"/>
                <a:cs typeface="Times New Roman" pitchFamily="18" charset="0"/>
              </a:rPr>
              <a:t>Qd</a:t>
            </a:r>
            <a:r>
              <a:rPr lang="en-US" dirty="0" smtClean="0">
                <a:latin typeface="+mj-lt"/>
                <a:cs typeface="Times New Roman" pitchFamily="18" charset="0"/>
              </a:rPr>
              <a:t> rises from </a:t>
            </a:r>
            <a:r>
              <a:rPr lang="en-US" dirty="0" err="1" smtClean="0">
                <a:latin typeface="+mj-lt"/>
                <a:cs typeface="Times New Roman" pitchFamily="18" charset="0"/>
              </a:rPr>
              <a:t>x</a:t>
            </a:r>
            <a:r>
              <a:rPr lang="en-US" baseline="-25000" dirty="0" err="1" smtClean="0">
                <a:latin typeface="+mj-lt"/>
                <a:cs typeface="Times New Roman" pitchFamily="18" charset="0"/>
              </a:rPr>
              <a:t>a</a:t>
            </a:r>
            <a:r>
              <a:rPr lang="en-US" dirty="0" smtClean="0">
                <a:latin typeface="+mj-lt"/>
                <a:cs typeface="Times New Roman" pitchFamily="18" charset="0"/>
              </a:rPr>
              <a:t> to x</a:t>
            </a:r>
            <a:r>
              <a:rPr lang="en-US" baseline="-25000" dirty="0" smtClean="0">
                <a:latin typeface="+mj-lt"/>
                <a:cs typeface="Times New Roman" pitchFamily="18" charset="0"/>
              </a:rPr>
              <a:t>c</a:t>
            </a:r>
          </a:p>
        </p:txBody>
      </p:sp>
      <p:sp>
        <p:nvSpPr>
          <p:cNvPr id="79" name="TextBox 78"/>
          <p:cNvSpPr txBox="1"/>
          <p:nvPr/>
        </p:nvSpPr>
        <p:spPr>
          <a:xfrm>
            <a:off x="1348165" y="5823472"/>
            <a:ext cx="2427514" cy="369332"/>
          </a:xfrm>
          <a:prstGeom prst="rect">
            <a:avLst/>
          </a:prstGeom>
          <a:noFill/>
        </p:spPr>
        <p:txBody>
          <a:bodyPr wrap="square" rtlCol="0">
            <a:spAutoFit/>
          </a:bodyPr>
          <a:lstStyle/>
          <a:p>
            <a:r>
              <a:rPr lang="en-US" dirty="0" err="1" smtClean="0">
                <a:latin typeface="+mj-lt"/>
                <a:cs typeface="Times New Roman" pitchFamily="18" charset="0"/>
              </a:rPr>
              <a:t>Qd</a:t>
            </a:r>
            <a:r>
              <a:rPr lang="en-US" dirty="0" smtClean="0">
                <a:latin typeface="+mj-lt"/>
                <a:cs typeface="Times New Roman" pitchFamily="18" charset="0"/>
              </a:rPr>
              <a:t> rises from </a:t>
            </a:r>
            <a:r>
              <a:rPr lang="en-US" dirty="0" err="1" smtClean="0">
                <a:latin typeface="+mj-lt"/>
                <a:cs typeface="Times New Roman" pitchFamily="18" charset="0"/>
              </a:rPr>
              <a:t>x</a:t>
            </a:r>
            <a:r>
              <a:rPr lang="en-US" baseline="-25000" dirty="0" err="1" smtClean="0">
                <a:latin typeface="+mj-lt"/>
                <a:cs typeface="Times New Roman" pitchFamily="18" charset="0"/>
              </a:rPr>
              <a:t>a</a:t>
            </a:r>
            <a:r>
              <a:rPr lang="en-US" dirty="0" smtClean="0">
                <a:latin typeface="+mj-lt"/>
                <a:cs typeface="Times New Roman" pitchFamily="18" charset="0"/>
              </a:rPr>
              <a:t> to x</a:t>
            </a:r>
            <a:r>
              <a:rPr lang="en-US" baseline="-25000" dirty="0" smtClean="0">
                <a:latin typeface="+mj-lt"/>
                <a:cs typeface="Times New Roman" pitchFamily="18" charset="0"/>
              </a:rPr>
              <a:t>c</a:t>
            </a:r>
          </a:p>
        </p:txBody>
      </p:sp>
      <p:cxnSp>
        <p:nvCxnSpPr>
          <p:cNvPr id="82" name="Straight Arrow Connector 81"/>
          <p:cNvCxnSpPr/>
          <p:nvPr/>
        </p:nvCxnSpPr>
        <p:spPr>
          <a:xfrm flipH="1">
            <a:off x="1953987" y="5574037"/>
            <a:ext cx="407111" cy="0"/>
          </a:xfrm>
          <a:prstGeom prst="straightConnector1">
            <a:avLst/>
          </a:prstGeom>
          <a:ln w="38100">
            <a:solidFill>
              <a:srgbClr val="7030A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H="1">
            <a:off x="6131828" y="5574037"/>
            <a:ext cx="407111" cy="0"/>
          </a:xfrm>
          <a:prstGeom prst="straightConnector1">
            <a:avLst/>
          </a:prstGeom>
          <a:ln w="38100">
            <a:solidFill>
              <a:srgbClr val="7030A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54" name="Freeform 53"/>
          <p:cNvSpPr/>
          <p:nvPr/>
        </p:nvSpPr>
        <p:spPr>
          <a:xfrm>
            <a:off x="5785331" y="2380565"/>
            <a:ext cx="1289539" cy="2461846"/>
          </a:xfrm>
          <a:custGeom>
            <a:avLst/>
            <a:gdLst>
              <a:gd name="connsiteX0" fmla="*/ 0 w 1289539"/>
              <a:gd name="connsiteY0" fmla="*/ 0 h 2461846"/>
              <a:gd name="connsiteX1" fmla="*/ 492369 w 1289539"/>
              <a:gd name="connsiteY1" fmla="*/ 1230923 h 2461846"/>
              <a:gd name="connsiteX2" fmla="*/ 1289539 w 1289539"/>
              <a:gd name="connsiteY2" fmla="*/ 2461846 h 2461846"/>
            </a:gdLst>
            <a:ahLst/>
            <a:cxnLst>
              <a:cxn ang="0">
                <a:pos x="connsiteX0" y="connsiteY0"/>
              </a:cxn>
              <a:cxn ang="0">
                <a:pos x="connsiteX1" y="connsiteY1"/>
              </a:cxn>
              <a:cxn ang="0">
                <a:pos x="connsiteX2" y="connsiteY2"/>
              </a:cxn>
            </a:cxnLst>
            <a:rect l="l" t="t" r="r" b="b"/>
            <a:pathLst>
              <a:path w="1289539" h="2461846">
                <a:moveTo>
                  <a:pt x="0" y="0"/>
                </a:moveTo>
                <a:cubicBezTo>
                  <a:pt x="138723" y="410307"/>
                  <a:pt x="277446" y="820615"/>
                  <a:pt x="492369" y="1230923"/>
                </a:cubicBezTo>
                <a:cubicBezTo>
                  <a:pt x="707292" y="1641231"/>
                  <a:pt x="998415" y="2051538"/>
                  <a:pt x="1289539" y="2461846"/>
                </a:cubicBezTo>
              </a:path>
            </a:pathLst>
          </a:custGeom>
          <a:noFill/>
          <a:ln>
            <a:solidFill>
              <a:srgbClr val="37AB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998028" y="3486834"/>
            <a:ext cx="2003882" cy="646331"/>
          </a:xfrm>
          <a:prstGeom prst="rect">
            <a:avLst/>
          </a:prstGeom>
          <a:noFill/>
        </p:spPr>
        <p:txBody>
          <a:bodyPr wrap="none" rtlCol="0">
            <a:spAutoFit/>
          </a:bodyPr>
          <a:lstStyle/>
          <a:p>
            <a:r>
              <a:rPr lang="en-US" dirty="0"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err="1" smtClean="0">
                <a:latin typeface="+mj-lt"/>
                <a:cs typeface="Times New Roman" pitchFamily="18" charset="0"/>
              </a:rPr>
              <a:t>,Ī</a:t>
            </a:r>
            <a:r>
              <a:rPr lang="en-US" dirty="0" smtClean="0">
                <a:latin typeface="+mj-lt"/>
                <a:cs typeface="Times New Roman" pitchFamily="18" charset="0"/>
              </a:rPr>
              <a:t>)=x</a:t>
            </a:r>
            <a:r>
              <a:rPr lang="en-US" baseline="30000" dirty="0" smtClean="0">
                <a:latin typeface="+mj-lt"/>
                <a:cs typeface="Times New Roman" pitchFamily="18" charset="0"/>
              </a:rPr>
              <a:t>c</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err="1" smtClean="0">
                <a:latin typeface="+mj-lt"/>
                <a:cs typeface="Times New Roman" pitchFamily="18" charset="0"/>
              </a:rPr>
              <a:t>,Ū</a:t>
            </a:r>
            <a:r>
              <a:rPr lang="en-US" dirty="0" smtClean="0">
                <a:latin typeface="+mj-lt"/>
                <a:cs typeface="Times New Roman" pitchFamily="18" charset="0"/>
              </a:rPr>
              <a:t>)</a:t>
            </a:r>
          </a:p>
          <a:p>
            <a:endParaRPr lang="en-US" dirty="0" smtClean="0">
              <a:latin typeface="+mj-lt"/>
              <a:cs typeface="Times New Roman" pitchFamily="18" charset="0"/>
            </a:endParaRPr>
          </a:p>
        </p:txBody>
      </p:sp>
      <p:sp>
        <p:nvSpPr>
          <p:cNvPr id="60" name="TextBox 59"/>
          <p:cNvSpPr txBox="1"/>
          <p:nvPr/>
        </p:nvSpPr>
        <p:spPr>
          <a:xfrm>
            <a:off x="5961855" y="2374811"/>
            <a:ext cx="1403461" cy="369332"/>
          </a:xfrm>
          <a:prstGeom prst="rect">
            <a:avLst/>
          </a:prstGeom>
          <a:noFill/>
        </p:spPr>
        <p:txBody>
          <a:bodyPr wrap="none" rtlCol="0">
            <a:spAutoFit/>
          </a:bodyPr>
          <a:lstStyle/>
          <a:p>
            <a:r>
              <a:rPr lang="en-US" dirty="0" smtClean="0">
                <a:latin typeface="+mj-lt"/>
                <a:cs typeface="Times New Roman" pitchFamily="18" charset="0"/>
              </a:rPr>
              <a:t>x</a:t>
            </a:r>
            <a:r>
              <a:rPr lang="en-US" baseline="30000" dirty="0" smtClean="0">
                <a:latin typeface="+mj-lt"/>
                <a:cs typeface="Times New Roman" pitchFamily="18" charset="0"/>
              </a:rPr>
              <a:t>*</a:t>
            </a:r>
            <a:r>
              <a:rPr lang="en-US" dirty="0" smtClean="0">
                <a:latin typeface="+mj-lt"/>
                <a:cs typeface="Times New Roman" pitchFamily="18" charset="0"/>
              </a:rPr>
              <a:t>=x</a:t>
            </a:r>
            <a:r>
              <a:rPr lang="en-US" baseline="30000" dirty="0" smtClean="0">
                <a:latin typeface="+mj-lt"/>
                <a:cs typeface="Times New Roman" pitchFamily="18" charset="0"/>
              </a:rPr>
              <a:t>c</a:t>
            </a:r>
            <a:r>
              <a:rPr lang="en-US" dirty="0" smtClean="0">
                <a:latin typeface="+mj-lt"/>
                <a:cs typeface="Times New Roman" pitchFamily="18" charset="0"/>
              </a:rPr>
              <a:t>(</a:t>
            </a:r>
            <a:r>
              <a:rPr lang="en-US" dirty="0" err="1" smtClean="0">
                <a:latin typeface="+mj-lt"/>
                <a:cs typeface="Times New Roman" pitchFamily="18" charset="0"/>
              </a:rPr>
              <a:t>p</a:t>
            </a:r>
            <a:r>
              <a:rPr lang="en-US" baseline="-25000" dirty="0" err="1" smtClean="0">
                <a:latin typeface="+mj-lt"/>
                <a:cs typeface="Times New Roman" pitchFamily="18" charset="0"/>
              </a:rPr>
              <a:t>x</a:t>
            </a:r>
            <a:r>
              <a:rPr lang="en-US" dirty="0" err="1" smtClean="0">
                <a:latin typeface="+mj-lt"/>
                <a:cs typeface="Times New Roman" pitchFamily="18" charset="0"/>
              </a:rPr>
              <a:t>,p</a:t>
            </a:r>
            <a:r>
              <a:rPr lang="en-US" baseline="-25000" dirty="0" err="1" smtClean="0">
                <a:latin typeface="+mj-lt"/>
                <a:cs typeface="Times New Roman" pitchFamily="18" charset="0"/>
              </a:rPr>
              <a:t>y</a:t>
            </a:r>
            <a:r>
              <a:rPr lang="en-US" dirty="0" err="1" smtClean="0">
                <a:latin typeface="+mj-lt"/>
                <a:cs typeface="Times New Roman" pitchFamily="18" charset="0"/>
              </a:rPr>
              <a:t>,Ū</a:t>
            </a:r>
            <a:r>
              <a:rPr lang="en-US" dirty="0" smtClean="0">
                <a:latin typeface="+mj-lt"/>
                <a:cs typeface="Times New Roman" pitchFamily="18" charset="0"/>
              </a:rPr>
              <a:t>)</a:t>
            </a:r>
            <a:endParaRPr lang="en-US" dirty="0">
              <a:latin typeface="+mj-lt"/>
              <a:cs typeface="Times New Roman" pitchFamily="18" charset="0"/>
            </a:endParaRPr>
          </a:p>
        </p:txBody>
      </p:sp>
      <p:cxnSp>
        <p:nvCxnSpPr>
          <p:cNvPr id="30" name="Straight Arrow Connector 29"/>
          <p:cNvCxnSpPr/>
          <p:nvPr/>
        </p:nvCxnSpPr>
        <p:spPr>
          <a:xfrm flipH="1" flipV="1">
            <a:off x="6131829" y="3185271"/>
            <a:ext cx="918491" cy="3525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6230134" y="1566483"/>
            <a:ext cx="2318135" cy="646331"/>
          </a:xfrm>
          <a:prstGeom prst="rect">
            <a:avLst/>
          </a:prstGeom>
          <a:noFill/>
        </p:spPr>
        <p:txBody>
          <a:bodyPr wrap="none" rtlCol="0">
            <a:spAutoFit/>
          </a:bodyPr>
          <a:lstStyle/>
          <a:p>
            <a:r>
              <a:rPr lang="en-US" dirty="0" smtClean="0">
                <a:latin typeface="+mj-lt"/>
                <a:cs typeface="Times New Roman" pitchFamily="18" charset="0"/>
              </a:rPr>
              <a:t>Utility is fixed at Ū, but</a:t>
            </a:r>
          </a:p>
          <a:p>
            <a:r>
              <a:rPr lang="en-US" dirty="0" smtClean="0">
                <a:latin typeface="+mj-lt"/>
                <a:cs typeface="Times New Roman" pitchFamily="18" charset="0"/>
              </a:rPr>
              <a:t>expenditure falls</a:t>
            </a:r>
            <a:endParaRPr lang="en-US" dirty="0">
              <a:latin typeface="+mj-lt"/>
              <a:cs typeface="Times New Roman" pitchFamily="18" charset="0"/>
            </a:endParaRPr>
          </a:p>
        </p:txBody>
      </p:sp>
      <p:sp>
        <p:nvSpPr>
          <p:cNvPr id="39" name="TextBox 38"/>
          <p:cNvSpPr txBox="1"/>
          <p:nvPr/>
        </p:nvSpPr>
        <p:spPr>
          <a:xfrm>
            <a:off x="2174575" y="5048683"/>
            <a:ext cx="344582" cy="369332"/>
          </a:xfrm>
          <a:prstGeom prst="rect">
            <a:avLst/>
          </a:prstGeom>
          <a:noFill/>
        </p:spPr>
        <p:txBody>
          <a:bodyPr wrap="none" rtlCol="0">
            <a:spAutoFit/>
          </a:bodyPr>
          <a:lstStyle/>
          <a:p>
            <a:r>
              <a:rPr lang="en-US" dirty="0" smtClean="0">
                <a:latin typeface="+mj-lt"/>
                <a:cs typeface="Times New Roman" pitchFamily="18" charset="0"/>
              </a:rPr>
              <a:t>x</a:t>
            </a:r>
            <a:r>
              <a:rPr lang="en-US" baseline="-25000" dirty="0" smtClean="0">
                <a:latin typeface="+mj-lt"/>
                <a:cs typeface="Times New Roman" pitchFamily="18" charset="0"/>
              </a:rPr>
              <a:t>c</a:t>
            </a:r>
            <a:endParaRPr lang="en-US" baseline="-25000" dirty="0">
              <a:latin typeface="+mj-lt"/>
              <a:cs typeface="Times New Roman" pitchFamily="18" charset="0"/>
            </a:endParaRPr>
          </a:p>
        </p:txBody>
      </p:sp>
      <p:sp>
        <p:nvSpPr>
          <p:cNvPr id="40" name="TextBox 39"/>
          <p:cNvSpPr txBox="1"/>
          <p:nvPr/>
        </p:nvSpPr>
        <p:spPr>
          <a:xfrm>
            <a:off x="1777174" y="5040841"/>
            <a:ext cx="353623" cy="369332"/>
          </a:xfrm>
          <a:prstGeom prst="rect">
            <a:avLst/>
          </a:prstGeom>
          <a:noFill/>
        </p:spPr>
        <p:txBody>
          <a:bodyPr wrap="none" rtlCol="0">
            <a:spAutoFit/>
          </a:bodyPr>
          <a:lstStyle/>
          <a:p>
            <a:r>
              <a:rPr lang="en-US" dirty="0" err="1" smtClean="0">
                <a:latin typeface="+mj-lt"/>
                <a:cs typeface="Times New Roman" pitchFamily="18" charset="0"/>
              </a:rPr>
              <a:t>x</a:t>
            </a:r>
            <a:r>
              <a:rPr lang="en-US" baseline="-25000" dirty="0" err="1" smtClean="0">
                <a:latin typeface="+mj-lt"/>
                <a:cs typeface="Times New Roman" pitchFamily="18" charset="0"/>
              </a:rPr>
              <a:t>a</a:t>
            </a:r>
            <a:endParaRPr lang="en-US" baseline="-25000" dirty="0">
              <a:latin typeface="+mj-lt"/>
              <a:cs typeface="Times New Roman" pitchFamily="18" charset="0"/>
            </a:endParaRPr>
          </a:p>
        </p:txBody>
      </p:sp>
      <p:sp>
        <p:nvSpPr>
          <p:cNvPr id="41" name="TextBox 40"/>
          <p:cNvSpPr txBox="1"/>
          <p:nvPr/>
        </p:nvSpPr>
        <p:spPr>
          <a:xfrm>
            <a:off x="4315636" y="5112372"/>
            <a:ext cx="274204" cy="461665"/>
          </a:xfrm>
          <a:prstGeom prst="rect">
            <a:avLst/>
          </a:prstGeom>
          <a:noFill/>
        </p:spPr>
        <p:txBody>
          <a:bodyPr wrap="square" rtlCol="0">
            <a:spAutoFit/>
          </a:bodyPr>
          <a:lstStyle/>
          <a:p>
            <a:r>
              <a:rPr lang="en-US" sz="2400" dirty="0" smtClean="0">
                <a:latin typeface="+mj-lt"/>
                <a:cs typeface="Times New Roman" pitchFamily="18" charset="0"/>
              </a:rPr>
              <a:t>x</a:t>
            </a:r>
            <a:endParaRPr lang="en-US" sz="2400" dirty="0">
              <a:latin typeface="+mj-lt"/>
              <a:cs typeface="Times New Roman" pitchFamily="18" charset="0"/>
            </a:endParaRPr>
          </a:p>
        </p:txBody>
      </p:sp>
      <p:sp>
        <p:nvSpPr>
          <p:cNvPr id="42" name="TextBox 41"/>
          <p:cNvSpPr txBox="1"/>
          <p:nvPr/>
        </p:nvSpPr>
        <p:spPr>
          <a:xfrm>
            <a:off x="6356289" y="5092477"/>
            <a:ext cx="344582" cy="369332"/>
          </a:xfrm>
          <a:prstGeom prst="rect">
            <a:avLst/>
          </a:prstGeom>
          <a:noFill/>
        </p:spPr>
        <p:txBody>
          <a:bodyPr wrap="none" rtlCol="0">
            <a:spAutoFit/>
          </a:bodyPr>
          <a:lstStyle/>
          <a:p>
            <a:r>
              <a:rPr lang="en-US" dirty="0" smtClean="0">
                <a:latin typeface="+mj-lt"/>
                <a:cs typeface="Times New Roman" pitchFamily="18" charset="0"/>
              </a:rPr>
              <a:t>x</a:t>
            </a:r>
            <a:r>
              <a:rPr lang="en-US" baseline="-25000" dirty="0" smtClean="0">
                <a:latin typeface="+mj-lt"/>
                <a:cs typeface="Times New Roman" pitchFamily="18" charset="0"/>
              </a:rPr>
              <a:t>c</a:t>
            </a:r>
            <a:endParaRPr lang="en-US" baseline="-25000" dirty="0">
              <a:latin typeface="+mj-lt"/>
              <a:cs typeface="Times New Roman" pitchFamily="18" charset="0"/>
            </a:endParaRPr>
          </a:p>
        </p:txBody>
      </p:sp>
      <p:sp>
        <p:nvSpPr>
          <p:cNvPr id="46" name="TextBox 45"/>
          <p:cNvSpPr txBox="1"/>
          <p:nvPr/>
        </p:nvSpPr>
        <p:spPr>
          <a:xfrm>
            <a:off x="5876511" y="5090325"/>
            <a:ext cx="353623" cy="369332"/>
          </a:xfrm>
          <a:prstGeom prst="rect">
            <a:avLst/>
          </a:prstGeom>
          <a:noFill/>
        </p:spPr>
        <p:txBody>
          <a:bodyPr wrap="none" rtlCol="0">
            <a:spAutoFit/>
          </a:bodyPr>
          <a:lstStyle/>
          <a:p>
            <a:r>
              <a:rPr lang="en-US" dirty="0" err="1" smtClean="0">
                <a:latin typeface="+mj-lt"/>
                <a:cs typeface="Times New Roman" pitchFamily="18" charset="0"/>
              </a:rPr>
              <a:t>x</a:t>
            </a:r>
            <a:r>
              <a:rPr lang="en-US" baseline="-25000" dirty="0" err="1" smtClean="0">
                <a:latin typeface="+mj-lt"/>
                <a:cs typeface="Times New Roman" pitchFamily="18" charset="0"/>
              </a:rPr>
              <a:t>a</a:t>
            </a:r>
            <a:endParaRPr lang="en-US" baseline="-25000" dirty="0">
              <a:latin typeface="+mj-lt"/>
              <a:cs typeface="Times New Roman" pitchFamily="18" charset="0"/>
            </a:endParaRPr>
          </a:p>
        </p:txBody>
      </p:sp>
      <p:sp>
        <p:nvSpPr>
          <p:cNvPr id="47" name="TextBox 46"/>
          <p:cNvSpPr txBox="1"/>
          <p:nvPr/>
        </p:nvSpPr>
        <p:spPr>
          <a:xfrm>
            <a:off x="8326871" y="5097388"/>
            <a:ext cx="274204" cy="461665"/>
          </a:xfrm>
          <a:prstGeom prst="rect">
            <a:avLst/>
          </a:prstGeom>
          <a:noFill/>
        </p:spPr>
        <p:txBody>
          <a:bodyPr wrap="square" rtlCol="0">
            <a:spAutoFit/>
          </a:bodyPr>
          <a:lstStyle/>
          <a:p>
            <a:r>
              <a:rPr lang="en-US" sz="2400" dirty="0" smtClean="0">
                <a:latin typeface="+mj-lt"/>
                <a:cs typeface="Times New Roman" pitchFamily="18" charset="0"/>
              </a:rPr>
              <a:t>x</a:t>
            </a:r>
            <a:endParaRPr lang="en-US" sz="2400" dirty="0">
              <a:latin typeface="+mj-lt"/>
              <a:cs typeface="Times New Roman" pitchFamily="18" charset="0"/>
            </a:endParaRPr>
          </a:p>
        </p:txBody>
      </p:sp>
    </p:spTree>
    <p:extLst>
      <p:ext uri="{BB962C8B-B14F-4D97-AF65-F5344CB8AC3E}">
        <p14:creationId xmlns:p14="http://schemas.microsoft.com/office/powerpoint/2010/main" val="3706892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Ordinary and Compensated</a:t>
            </a:r>
            <a:endParaRPr lang="en-US"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dirty="0" smtClean="0"/>
              <a:t>If price changes and </a:t>
            </a:r>
            <a:r>
              <a:rPr lang="en-US" dirty="0" err="1" smtClean="0"/>
              <a:t>Qd</a:t>
            </a:r>
            <a:r>
              <a:rPr lang="en-US" dirty="0" smtClean="0"/>
              <a:t> changes along the ordinary demand curve, then utility changes and you jump to a new compensated demand curve.</a:t>
            </a:r>
          </a:p>
          <a:p>
            <a:r>
              <a:rPr lang="en-US" dirty="0"/>
              <a:t>If price changes and </a:t>
            </a:r>
            <a:r>
              <a:rPr lang="en-US" dirty="0" err="1"/>
              <a:t>Qd</a:t>
            </a:r>
            <a:r>
              <a:rPr lang="en-US" dirty="0"/>
              <a:t> changes along the </a:t>
            </a:r>
            <a:r>
              <a:rPr lang="en-US" dirty="0" smtClean="0"/>
              <a:t>compensated </a:t>
            </a:r>
            <a:r>
              <a:rPr lang="en-US" dirty="0"/>
              <a:t>demand curve, then </a:t>
            </a:r>
            <a:r>
              <a:rPr lang="en-US" dirty="0" smtClean="0"/>
              <a:t>expenditure needed </a:t>
            </a:r>
            <a:r>
              <a:rPr lang="en-US" dirty="0"/>
              <a:t>changes and you jump to a new </a:t>
            </a:r>
            <a:r>
              <a:rPr lang="en-US" dirty="0" smtClean="0"/>
              <a:t>compensated </a:t>
            </a:r>
            <a:r>
              <a:rPr lang="en-US" dirty="0"/>
              <a:t>demand curve</a:t>
            </a:r>
            <a:r>
              <a:rPr lang="en-US" dirty="0" smtClean="0"/>
              <a:t>.</a:t>
            </a:r>
          </a:p>
          <a:p>
            <a:r>
              <a:rPr lang="en-US" dirty="0" smtClean="0"/>
              <a:t>Which curve is more or less elastic depends on whether the good is normal or inferior.</a:t>
            </a:r>
          </a:p>
        </p:txBody>
      </p:sp>
    </p:spTree>
    <p:extLst>
      <p:ext uri="{BB962C8B-B14F-4D97-AF65-F5344CB8AC3E}">
        <p14:creationId xmlns:p14="http://schemas.microsoft.com/office/powerpoint/2010/main" val="1369472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078" y="152400"/>
            <a:ext cx="8605157" cy="762000"/>
          </a:xfrm>
        </p:spPr>
        <p:txBody>
          <a:bodyPr>
            <a:normAutofit/>
          </a:bodyPr>
          <a:lstStyle/>
          <a:p>
            <a:r>
              <a:rPr lang="en-US" dirty="0"/>
              <a:t>Expenditure Minimization: SOC</a:t>
            </a:r>
          </a:p>
        </p:txBody>
      </p:sp>
      <p:sp>
        <p:nvSpPr>
          <p:cNvPr id="5" name="Content Placeholder 1"/>
          <p:cNvSpPr txBox="1">
            <a:spLocks/>
          </p:cNvSpPr>
          <p:nvPr/>
        </p:nvSpPr>
        <p:spPr>
          <a:xfrm>
            <a:off x="152400" y="838200"/>
            <a:ext cx="8839200" cy="57785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The second order condition for constrained minimization will hold if the following bordered Hessian matrix is positive definite:</a:t>
            </a:r>
          </a:p>
          <a:p>
            <a:endParaRPr lang="en-US" dirty="0" smtClean="0"/>
          </a:p>
          <a:p>
            <a:endParaRPr lang="en-US" dirty="0" smtClean="0"/>
          </a:p>
          <a:p>
            <a:endParaRPr lang="en-US"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768280940"/>
              </p:ext>
            </p:extLst>
          </p:nvPr>
        </p:nvGraphicFramePr>
        <p:xfrm>
          <a:off x="609600" y="1676400"/>
          <a:ext cx="7427912" cy="4102100"/>
        </p:xfrm>
        <a:graphic>
          <a:graphicData uri="http://schemas.openxmlformats.org/presentationml/2006/ole">
            <mc:AlternateContent xmlns:mc="http://schemas.openxmlformats.org/markup-compatibility/2006">
              <mc:Choice xmlns:v="urn:schemas-microsoft-com:vml" Requires="v">
                <p:oleObj spid="_x0000_s141371" name="Equation" r:id="rId3" imgW="3822700" imgH="2108200" progId="Equation.DSMT4">
                  <p:embed/>
                </p:oleObj>
              </mc:Choice>
              <mc:Fallback>
                <p:oleObj name="Equation" r:id="rId3" imgW="3822700" imgH="2108200" progId="Equation.DSMT4">
                  <p:embed/>
                  <p:pic>
                    <p:nvPicPr>
                      <p:cNvPr id="0" name="Picture 5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676400"/>
                        <a:ext cx="7427912" cy="410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4953000" y="2514600"/>
            <a:ext cx="3200400" cy="646331"/>
          </a:xfrm>
          <a:prstGeom prst="rect">
            <a:avLst/>
          </a:prstGeom>
          <a:noFill/>
        </p:spPr>
        <p:txBody>
          <a:bodyPr wrap="square" rtlCol="0">
            <a:spAutoFit/>
          </a:bodyPr>
          <a:lstStyle/>
          <a:p>
            <a:r>
              <a:rPr lang="en-US" dirty="0" smtClean="0"/>
              <a:t>Will hold if  the Hessian of the </a:t>
            </a:r>
            <a:r>
              <a:rPr lang="en-US" dirty="0" err="1" smtClean="0"/>
              <a:t>Lagrangian</a:t>
            </a:r>
            <a:r>
              <a:rPr lang="en-US" dirty="0" smtClean="0"/>
              <a:t> is </a:t>
            </a:r>
            <a:r>
              <a:rPr lang="en-US" dirty="0" err="1" smtClean="0"/>
              <a:t>is</a:t>
            </a:r>
            <a:r>
              <a:rPr lang="en-US" dirty="0" smtClean="0"/>
              <a:t> Positive Definite</a:t>
            </a:r>
          </a:p>
        </p:txBody>
      </p:sp>
      <p:sp>
        <p:nvSpPr>
          <p:cNvPr id="7" name="TextBox 6"/>
          <p:cNvSpPr txBox="1"/>
          <p:nvPr/>
        </p:nvSpPr>
        <p:spPr>
          <a:xfrm>
            <a:off x="609600" y="6019800"/>
            <a:ext cx="8231677" cy="646331"/>
          </a:xfrm>
          <a:prstGeom prst="rect">
            <a:avLst/>
          </a:prstGeom>
          <a:noFill/>
        </p:spPr>
        <p:txBody>
          <a:bodyPr wrap="none" rtlCol="0">
            <a:spAutoFit/>
          </a:bodyPr>
          <a:lstStyle/>
          <a:p>
            <a:pPr marL="0" lvl="1"/>
            <a:r>
              <a:rPr lang="en-US" dirty="0" smtClean="0">
                <a:latin typeface="Calibri" panose="020F0502020204030204" pitchFamily="34" charset="0"/>
                <a:cs typeface="Times New Roman" pitchFamily="18" charset="0"/>
              </a:rPr>
              <a:t>Note, -(</a:t>
            </a:r>
            <a:r>
              <a:rPr lang="en-US" dirty="0" smtClean="0">
                <a:cs typeface="Times New Roman" pitchFamily="18" charset="0"/>
              </a:rPr>
              <a:t>-</a:t>
            </a:r>
            <a:r>
              <a:rPr lang="en-US" dirty="0" err="1">
                <a:cs typeface="Times New Roman" pitchFamily="18" charset="0"/>
              </a:rPr>
              <a:t>U</a:t>
            </a:r>
            <a:r>
              <a:rPr lang="en-US" baseline="-25000" dirty="0" err="1">
                <a:cs typeface="Times New Roman" pitchFamily="18" charset="0"/>
              </a:rPr>
              <a:t>x</a:t>
            </a:r>
            <a:r>
              <a:rPr lang="en-US" baseline="-25000" dirty="0">
                <a:cs typeface="Times New Roman" pitchFamily="18" charset="0"/>
              </a:rPr>
              <a:t> </a:t>
            </a:r>
            <a:r>
              <a:rPr lang="en-US" dirty="0" smtClean="0">
                <a:cs typeface="Times New Roman" pitchFamily="18" charset="0"/>
              </a:rPr>
              <a:t>)</a:t>
            </a:r>
            <a:r>
              <a:rPr lang="en-US" baseline="30000" dirty="0" smtClean="0">
                <a:cs typeface="Times New Roman" pitchFamily="18" charset="0"/>
              </a:rPr>
              <a:t>2</a:t>
            </a:r>
            <a:r>
              <a:rPr lang="en-US" dirty="0" smtClean="0">
                <a:latin typeface="Calibri" panose="020F0502020204030204" pitchFamily="34" charset="0"/>
                <a:cs typeface="Times New Roman" pitchFamily="18" charset="0"/>
              </a:rPr>
              <a:t> =</a:t>
            </a:r>
            <a:r>
              <a:rPr lang="en-US" dirty="0" smtClean="0">
                <a:latin typeface="+mj-lt"/>
                <a:cs typeface="Times New Roman" pitchFamily="18" charset="0"/>
              </a:rPr>
              <a:t>-</a:t>
            </a:r>
            <a:r>
              <a:rPr lang="en-US" dirty="0" err="1" smtClean="0">
                <a:latin typeface="+mj-lt"/>
                <a:cs typeface="Times New Roman" pitchFamily="18" charset="0"/>
              </a:rPr>
              <a:t>U</a:t>
            </a:r>
            <a:r>
              <a:rPr lang="en-US" baseline="-25000" dirty="0" err="1" smtClean="0">
                <a:latin typeface="+mj-lt"/>
                <a:cs typeface="Times New Roman" pitchFamily="18" charset="0"/>
              </a:rPr>
              <a:t>x</a:t>
            </a:r>
            <a:r>
              <a:rPr lang="en-US" baseline="-25000" dirty="0" smtClean="0">
                <a:latin typeface="+mj-lt"/>
                <a:cs typeface="Times New Roman" pitchFamily="18" charset="0"/>
              </a:rPr>
              <a:t> </a:t>
            </a:r>
            <a:r>
              <a:rPr lang="en-US" baseline="30000" dirty="0" smtClean="0">
                <a:latin typeface="+mj-lt"/>
                <a:cs typeface="Times New Roman" pitchFamily="18" charset="0"/>
              </a:rPr>
              <a:t>2</a:t>
            </a:r>
            <a:r>
              <a:rPr lang="en-US" baseline="-25000" dirty="0" smtClean="0">
                <a:latin typeface="+mj-lt"/>
                <a:cs typeface="Times New Roman" pitchFamily="18" charset="0"/>
              </a:rPr>
              <a:t> </a:t>
            </a:r>
            <a:r>
              <a:rPr lang="en-US" dirty="0" smtClean="0">
                <a:latin typeface="Calibri" panose="020F0502020204030204" pitchFamily="34" charset="0"/>
                <a:cs typeface="Times New Roman" pitchFamily="18" charset="0"/>
              </a:rPr>
              <a:t> &lt; 0 and (so long as </a:t>
            </a:r>
            <a:r>
              <a:rPr lang="el-GR" dirty="0" smtClean="0">
                <a:latin typeface="Calibri" panose="020F0502020204030204" pitchFamily="34" charset="0"/>
                <a:cs typeface="Times New Roman" pitchFamily="18" charset="0"/>
              </a:rPr>
              <a:t>μ</a:t>
            </a:r>
            <a:r>
              <a:rPr lang="en-US" dirty="0" smtClean="0">
                <a:latin typeface="Calibri" panose="020F0502020204030204" pitchFamily="34" charset="0"/>
                <a:cs typeface="Times New Roman" pitchFamily="18" charset="0"/>
              </a:rPr>
              <a:t> &gt; 0), </a:t>
            </a:r>
            <a:r>
              <a:rPr lang="en-US" dirty="0" smtClean="0">
                <a:latin typeface="+mj-lt"/>
                <a:cs typeface="Times New Roman" pitchFamily="18" charset="0"/>
              </a:rPr>
              <a:t>2U</a:t>
            </a:r>
            <a:r>
              <a:rPr lang="en-US" baseline="-25000" dirty="0" smtClean="0">
                <a:latin typeface="+mj-lt"/>
                <a:cs typeface="Times New Roman" pitchFamily="18" charset="0"/>
              </a:rPr>
              <a:t>x</a:t>
            </a:r>
            <a:r>
              <a:rPr lang="en-US" dirty="0" smtClean="0">
                <a:latin typeface="+mj-lt"/>
                <a:cs typeface="Times New Roman" pitchFamily="18" charset="0"/>
              </a:rPr>
              <a:t>U</a:t>
            </a:r>
            <a:r>
              <a:rPr lang="en-US" baseline="-25000" dirty="0" smtClean="0">
                <a:latin typeface="+mj-lt"/>
                <a:cs typeface="Times New Roman" pitchFamily="18" charset="0"/>
              </a:rPr>
              <a:t>xy </a:t>
            </a:r>
            <a:r>
              <a:rPr lang="en-US" dirty="0" err="1" smtClean="0">
                <a:latin typeface="+mj-lt"/>
                <a:cs typeface="Times New Roman" pitchFamily="18" charset="0"/>
              </a:rPr>
              <a:t>U</a:t>
            </a:r>
            <a:r>
              <a:rPr lang="en-US" baseline="-25000" dirty="0" err="1" smtClean="0">
                <a:latin typeface="+mj-lt"/>
                <a:cs typeface="Times New Roman" pitchFamily="18" charset="0"/>
              </a:rPr>
              <a:t>y</a:t>
            </a:r>
            <a:r>
              <a:rPr lang="en-US" baseline="-25000" dirty="0" smtClean="0">
                <a:latin typeface="+mj-lt"/>
                <a:cs typeface="Times New Roman" pitchFamily="18" charset="0"/>
              </a:rPr>
              <a:t> </a:t>
            </a:r>
            <a:r>
              <a:rPr lang="en-US" dirty="0" smtClean="0">
                <a:latin typeface="+mj-lt"/>
                <a:cs typeface="Times New Roman" pitchFamily="18" charset="0"/>
              </a:rPr>
              <a:t>-U</a:t>
            </a:r>
            <a:r>
              <a:rPr lang="en-US" baseline="-25000" dirty="0" smtClean="0">
                <a:latin typeface="+mj-lt"/>
                <a:cs typeface="Times New Roman" pitchFamily="18" charset="0"/>
              </a:rPr>
              <a:t>y</a:t>
            </a:r>
            <a:r>
              <a:rPr lang="en-US" baseline="30000" dirty="0" smtClean="0">
                <a:latin typeface="+mj-lt"/>
                <a:cs typeface="Times New Roman" pitchFamily="18" charset="0"/>
              </a:rPr>
              <a:t>2</a:t>
            </a:r>
            <a:r>
              <a:rPr lang="en-US" dirty="0" smtClean="0">
                <a:latin typeface="+mj-lt"/>
                <a:cs typeface="Times New Roman" pitchFamily="18" charset="0"/>
              </a:rPr>
              <a:t>U</a:t>
            </a:r>
            <a:r>
              <a:rPr lang="en-US" baseline="-25000" dirty="0" smtClean="0">
                <a:latin typeface="+mj-lt"/>
                <a:cs typeface="Times New Roman" pitchFamily="18" charset="0"/>
              </a:rPr>
              <a:t>xx</a:t>
            </a:r>
            <a:r>
              <a:rPr lang="en-US" dirty="0" smtClean="0">
                <a:latin typeface="+mj-lt"/>
                <a:cs typeface="Times New Roman" pitchFamily="18" charset="0"/>
              </a:rPr>
              <a:t>-U</a:t>
            </a:r>
            <a:r>
              <a:rPr lang="en-US" baseline="-25000" dirty="0" smtClean="0">
                <a:latin typeface="+mj-lt"/>
                <a:cs typeface="Times New Roman" pitchFamily="18" charset="0"/>
              </a:rPr>
              <a:t>x</a:t>
            </a:r>
            <a:r>
              <a:rPr lang="en-US" baseline="30000" dirty="0" smtClean="0">
                <a:latin typeface="+mj-lt"/>
                <a:cs typeface="Times New Roman" pitchFamily="18" charset="0"/>
              </a:rPr>
              <a:t>2</a:t>
            </a:r>
            <a:r>
              <a:rPr lang="en-US" dirty="0" smtClean="0">
                <a:latin typeface="+mj-lt"/>
                <a:cs typeface="Times New Roman" pitchFamily="18" charset="0"/>
              </a:rPr>
              <a:t>U</a:t>
            </a:r>
            <a:r>
              <a:rPr lang="en-US" baseline="-25000" dirty="0" smtClean="0">
                <a:latin typeface="+mj-lt"/>
                <a:cs typeface="Times New Roman" pitchFamily="18" charset="0"/>
              </a:rPr>
              <a:t>yy </a:t>
            </a:r>
            <a:r>
              <a:rPr lang="en-US" dirty="0">
                <a:latin typeface="+mj-lt"/>
                <a:cs typeface="Times New Roman" pitchFamily="18" charset="0"/>
              </a:rPr>
              <a:t>&gt; </a:t>
            </a:r>
            <a:r>
              <a:rPr lang="en-US" dirty="0" smtClean="0">
                <a:latin typeface="+mj-lt"/>
                <a:cs typeface="Times New Roman" pitchFamily="18" charset="0"/>
              </a:rPr>
              <a:t>0, so these</a:t>
            </a:r>
          </a:p>
          <a:p>
            <a:pPr marL="0" lvl="1"/>
            <a:r>
              <a:rPr lang="en-US" dirty="0" smtClean="0">
                <a:latin typeface="+mj-lt"/>
                <a:cs typeface="Times New Roman" pitchFamily="18" charset="0"/>
              </a:rPr>
              <a:t>conditions are equivalent to checking that the utility function is strictly quasi-concave.</a:t>
            </a:r>
            <a:endParaRPr lang="en-US" dirty="0" smtClean="0">
              <a:latin typeface="Calibri" panose="020F0502020204030204" pitchFamily="34" charset="0"/>
              <a:cs typeface="Times New Roman" pitchFamily="18" charset="0"/>
            </a:endParaRPr>
          </a:p>
        </p:txBody>
      </p:sp>
    </p:spTree>
    <p:extLst>
      <p:ext uri="{BB962C8B-B14F-4D97-AF65-F5344CB8AC3E}">
        <p14:creationId xmlns:p14="http://schemas.microsoft.com/office/powerpoint/2010/main" val="2622576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Expenditure Minimization</a:t>
            </a:r>
            <a:endParaRPr lang="en-US" dirty="0"/>
          </a:p>
        </p:txBody>
      </p:sp>
      <p:sp>
        <p:nvSpPr>
          <p:cNvPr id="3" name="Content Placeholder 2"/>
          <p:cNvSpPr>
            <a:spLocks noGrp="1"/>
          </p:cNvSpPr>
          <p:nvPr>
            <p:ph idx="1"/>
          </p:nvPr>
        </p:nvSpPr>
        <p:spPr>
          <a:xfrm>
            <a:off x="457200" y="1524000"/>
            <a:ext cx="8229600" cy="4602163"/>
          </a:xfrm>
        </p:spPr>
        <p:txBody>
          <a:bodyPr/>
          <a:lstStyle/>
          <a:p>
            <a:r>
              <a:rPr lang="en-US" dirty="0" smtClean="0"/>
              <a:t>Solve FOC to get: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77701591"/>
              </p:ext>
            </p:extLst>
          </p:nvPr>
        </p:nvGraphicFramePr>
        <p:xfrm>
          <a:off x="685800" y="1981200"/>
          <a:ext cx="7391400" cy="4032250"/>
        </p:xfrm>
        <a:graphic>
          <a:graphicData uri="http://schemas.openxmlformats.org/presentationml/2006/ole">
            <mc:AlternateContent xmlns:mc="http://schemas.openxmlformats.org/markup-compatibility/2006">
              <mc:Choice xmlns:v="urn:schemas-microsoft-com:vml" Requires="v">
                <p:oleObj spid="_x0000_s142399" name="Equation" r:id="rId3" imgW="6324480" imgH="3454200" progId="Equation.DSMT4">
                  <p:embed/>
                </p:oleObj>
              </mc:Choice>
              <mc:Fallback>
                <p:oleObj name="Equation" r:id="rId3" imgW="6324480" imgH="3454200" progId="Equation.DSMT4">
                  <p:embed/>
                  <p:pic>
                    <p:nvPicPr>
                      <p:cNvPr id="0" name="Picture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981200"/>
                        <a:ext cx="7391400" cy="403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3080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Expenditure Minimization</a:t>
            </a:r>
            <a:endParaRPr lang="en-US" dirty="0"/>
          </a:p>
        </p:txBody>
      </p:sp>
      <p:sp>
        <p:nvSpPr>
          <p:cNvPr id="3" name="Content Placeholder 2"/>
          <p:cNvSpPr>
            <a:spLocks noGrp="1"/>
          </p:cNvSpPr>
          <p:nvPr>
            <p:ph idx="1"/>
          </p:nvPr>
        </p:nvSpPr>
        <p:spPr>
          <a:xfrm>
            <a:off x="457200" y="1524000"/>
            <a:ext cx="8229600" cy="4602163"/>
          </a:xfrm>
        </p:spPr>
        <p:txBody>
          <a:bodyPr/>
          <a:lstStyle/>
          <a:p>
            <a:r>
              <a:rPr lang="en-US" dirty="0" smtClean="0"/>
              <a:t>Back into the expenditure function determine minimum expenditure:</a:t>
            </a:r>
          </a:p>
          <a:p>
            <a:endParaRPr lang="en-US" dirty="0"/>
          </a:p>
          <a:p>
            <a:endParaRPr lang="en-US" dirty="0" smtClean="0"/>
          </a:p>
          <a:p>
            <a:r>
              <a:rPr lang="en-US" dirty="0" smtClean="0"/>
              <a:t>Solve for Ū to get the indirect utility function:</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808018839"/>
              </p:ext>
            </p:extLst>
          </p:nvPr>
        </p:nvGraphicFramePr>
        <p:xfrm>
          <a:off x="1455738" y="2959100"/>
          <a:ext cx="5445125" cy="558800"/>
        </p:xfrm>
        <a:graphic>
          <a:graphicData uri="http://schemas.openxmlformats.org/presentationml/2006/ole">
            <mc:AlternateContent xmlns:mc="http://schemas.openxmlformats.org/markup-compatibility/2006">
              <mc:Choice xmlns:v="urn:schemas-microsoft-com:vml" Requires="v">
                <p:oleObj spid="_x0000_s143482" name="Equation" r:id="rId3" imgW="4660560" imgH="482400" progId="Equation.DSMT4">
                  <p:embed/>
                </p:oleObj>
              </mc:Choice>
              <mc:Fallback>
                <p:oleObj name="Equation" r:id="rId3" imgW="4660560" imgH="482400" progId="Equation.DSMT4">
                  <p:embed/>
                  <p:pic>
                    <p:nvPicPr>
                      <p:cNvPr id="0" name="Picture 1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55738" y="2959100"/>
                        <a:ext cx="5445125"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486900621"/>
              </p:ext>
            </p:extLst>
          </p:nvPr>
        </p:nvGraphicFramePr>
        <p:xfrm>
          <a:off x="1749425" y="4572000"/>
          <a:ext cx="5000625" cy="558800"/>
        </p:xfrm>
        <a:graphic>
          <a:graphicData uri="http://schemas.openxmlformats.org/presentationml/2006/ole">
            <mc:AlternateContent xmlns:mc="http://schemas.openxmlformats.org/markup-compatibility/2006">
              <mc:Choice xmlns:v="urn:schemas-microsoft-com:vml" Requires="v">
                <p:oleObj spid="_x0000_s143483" name="Equation" r:id="rId5" imgW="4279680" imgH="482400" progId="Equation.DSMT4">
                  <p:embed/>
                </p:oleObj>
              </mc:Choice>
              <mc:Fallback>
                <p:oleObj name="Equation" r:id="rId5" imgW="4279680" imgH="482400" progId="Equation.DSMT4">
                  <p:embed/>
                  <p:pic>
                    <p:nvPicPr>
                      <p:cNvPr id="0" name="Picture 1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9425" y="4572000"/>
                        <a:ext cx="5000625"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6152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Interpreting </a:t>
            </a:r>
            <a:r>
              <a:rPr lang="el-GR" dirty="0" smtClean="0"/>
              <a:t>μ</a:t>
            </a:r>
            <a:r>
              <a:rPr lang="en-US" dirty="0" smtClean="0"/>
              <a:t>: Envelope Result</a:t>
            </a:r>
            <a:endParaRPr lang="en-US" dirty="0"/>
          </a:p>
        </p:txBody>
      </p:sp>
      <p:sp>
        <p:nvSpPr>
          <p:cNvPr id="3" name="Content Placeholder 2"/>
          <p:cNvSpPr>
            <a:spLocks noGrp="1"/>
          </p:cNvSpPr>
          <p:nvPr>
            <p:ph idx="1"/>
          </p:nvPr>
        </p:nvSpPr>
        <p:spPr>
          <a:xfrm>
            <a:off x="304800" y="990600"/>
            <a:ext cx="8610600" cy="5562600"/>
          </a:xfrm>
        </p:spPr>
        <p:txBody>
          <a:bodyPr>
            <a:normAutofit/>
          </a:bodyPr>
          <a:lstStyle/>
          <a:p>
            <a:r>
              <a:rPr lang="en-US" dirty="0" smtClean="0"/>
              <a:t>Start with </a:t>
            </a:r>
            <a:r>
              <a:rPr lang="en-US" dirty="0" smtClean="0">
                <a:latin typeface="Script MT Bold" pitchFamily="66" charset="0"/>
              </a:rPr>
              <a:t>L</a:t>
            </a:r>
            <a:r>
              <a:rPr lang="en-US" dirty="0" smtClean="0"/>
              <a:t>*</a:t>
            </a:r>
          </a:p>
        </p:txBody>
      </p:sp>
      <p:graphicFrame>
        <p:nvGraphicFramePr>
          <p:cNvPr id="4" name="Object 3"/>
          <p:cNvGraphicFramePr>
            <a:graphicFrameLocks noChangeAspect="1"/>
          </p:cNvGraphicFramePr>
          <p:nvPr>
            <p:extLst>
              <p:ext uri="{D42A27DB-BD31-4B8C-83A1-F6EECF244321}">
                <p14:modId xmlns:p14="http://schemas.microsoft.com/office/powerpoint/2010/main" val="558489917"/>
              </p:ext>
            </p:extLst>
          </p:nvPr>
        </p:nvGraphicFramePr>
        <p:xfrm>
          <a:off x="228600" y="1600200"/>
          <a:ext cx="8742362" cy="5155113"/>
        </p:xfrm>
        <a:graphic>
          <a:graphicData uri="http://schemas.openxmlformats.org/presentationml/2006/ole">
            <mc:AlternateContent xmlns:mc="http://schemas.openxmlformats.org/markup-compatibility/2006">
              <mc:Choice xmlns:v="urn:schemas-microsoft-com:vml" Requires="v">
                <p:oleObj spid="_x0000_s144498" name="Equation" r:id="rId3" imgW="5384520" imgH="3174840" progId="Equation.DSMT4">
                  <p:embed/>
                </p:oleObj>
              </mc:Choice>
              <mc:Fallback>
                <p:oleObj name="Equation" r:id="rId3" imgW="5384520" imgH="3174840" progId="Equation.DSMT4">
                  <p:embed/>
                  <p:pic>
                    <p:nvPicPr>
                      <p:cNvPr id="0" name="Picture 1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600200"/>
                        <a:ext cx="8742362" cy="5155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680898400"/>
              </p:ext>
            </p:extLst>
          </p:nvPr>
        </p:nvGraphicFramePr>
        <p:xfrm>
          <a:off x="6858000" y="4648200"/>
          <a:ext cx="1793875" cy="1247775"/>
        </p:xfrm>
        <a:graphic>
          <a:graphicData uri="http://schemas.openxmlformats.org/presentationml/2006/ole">
            <mc:AlternateContent xmlns:mc="http://schemas.openxmlformats.org/markup-compatibility/2006">
              <mc:Choice xmlns:v="urn:schemas-microsoft-com:vml" Requires="v">
                <p:oleObj spid="_x0000_s144499" name="Equation" r:id="rId5" imgW="2298700" imgH="1600200" progId="Equation.DSMT4">
                  <p:embed/>
                </p:oleObj>
              </mc:Choice>
              <mc:Fallback>
                <p:oleObj name="Equation" r:id="rId5" imgW="2298700" imgH="1600200" progId="Equation.DSMT4">
                  <p:embed/>
                  <p:pic>
                    <p:nvPicPr>
                      <p:cNvPr id="0" name="Picture 1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4648200"/>
                        <a:ext cx="1793875" cy="124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65707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US" dirty="0" smtClean="0"/>
              <a:t>Finding 		: Envelope Result</a:t>
            </a:r>
            <a:endParaRPr lang="en-US" dirty="0"/>
          </a:p>
        </p:txBody>
      </p:sp>
      <p:sp>
        <p:nvSpPr>
          <p:cNvPr id="3" name="Content Placeholder 2"/>
          <p:cNvSpPr>
            <a:spLocks noGrp="1"/>
          </p:cNvSpPr>
          <p:nvPr>
            <p:ph idx="1"/>
          </p:nvPr>
        </p:nvSpPr>
        <p:spPr>
          <a:xfrm>
            <a:off x="304800" y="1066800"/>
            <a:ext cx="8610600" cy="5334000"/>
          </a:xfrm>
        </p:spPr>
        <p:txBody>
          <a:bodyPr>
            <a:normAutofit/>
          </a:bodyPr>
          <a:lstStyle/>
          <a:p>
            <a:r>
              <a:rPr lang="en-US" dirty="0" smtClean="0"/>
              <a:t>Start with </a:t>
            </a:r>
            <a:r>
              <a:rPr lang="en-US" dirty="0" smtClean="0">
                <a:latin typeface="Script MT Bold" pitchFamily="66" charset="0"/>
              </a:rPr>
              <a:t>L</a:t>
            </a:r>
            <a:r>
              <a:rPr lang="en-US" dirty="0" smtClean="0"/>
              <a:t>*.</a:t>
            </a:r>
          </a:p>
        </p:txBody>
      </p:sp>
      <p:graphicFrame>
        <p:nvGraphicFramePr>
          <p:cNvPr id="4" name="Object 3"/>
          <p:cNvGraphicFramePr>
            <a:graphicFrameLocks noChangeAspect="1"/>
          </p:cNvGraphicFramePr>
          <p:nvPr>
            <p:extLst>
              <p:ext uri="{D42A27DB-BD31-4B8C-83A1-F6EECF244321}">
                <p14:modId xmlns:p14="http://schemas.microsoft.com/office/powerpoint/2010/main" val="3075157084"/>
              </p:ext>
            </p:extLst>
          </p:nvPr>
        </p:nvGraphicFramePr>
        <p:xfrm>
          <a:off x="152400" y="1905000"/>
          <a:ext cx="8915400" cy="4432300"/>
        </p:xfrm>
        <a:graphic>
          <a:graphicData uri="http://schemas.openxmlformats.org/presentationml/2006/ole">
            <mc:AlternateContent xmlns:mc="http://schemas.openxmlformats.org/markup-compatibility/2006">
              <mc:Choice xmlns:v="urn:schemas-microsoft-com:vml" Requires="v">
                <p:oleObj spid="_x0000_s158877" name="Equation" r:id="rId3" imgW="5384520" imgH="2679480" progId="Equation.DSMT4">
                  <p:embed/>
                </p:oleObj>
              </mc:Choice>
              <mc:Fallback>
                <p:oleObj name="Equation" r:id="rId3" imgW="5384520" imgH="2679480" progId="Equation.DSMT4">
                  <p:embed/>
                  <p:pic>
                    <p:nvPicPr>
                      <p:cNvPr id="0" name="Picture 1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905000"/>
                        <a:ext cx="8915400" cy="4432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062059683"/>
              </p:ext>
            </p:extLst>
          </p:nvPr>
        </p:nvGraphicFramePr>
        <p:xfrm>
          <a:off x="6858000" y="4419600"/>
          <a:ext cx="1793875" cy="1247775"/>
        </p:xfrm>
        <a:graphic>
          <a:graphicData uri="http://schemas.openxmlformats.org/presentationml/2006/ole">
            <mc:AlternateContent xmlns:mc="http://schemas.openxmlformats.org/markup-compatibility/2006">
              <mc:Choice xmlns:v="urn:schemas-microsoft-com:vml" Requires="v">
                <p:oleObj spid="_x0000_s158878" name="Equation" r:id="rId5" imgW="2298700" imgH="1600200" progId="Equation.DSMT4">
                  <p:embed/>
                </p:oleObj>
              </mc:Choice>
              <mc:Fallback>
                <p:oleObj name="Equation" r:id="rId5" imgW="2298700" imgH="1600200" progId="Equation.DSMT4">
                  <p:embed/>
                  <p:pic>
                    <p:nvPicPr>
                      <p:cNvPr id="0" name="Picture 15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4419600"/>
                        <a:ext cx="1793875" cy="124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66357409"/>
              </p:ext>
            </p:extLst>
          </p:nvPr>
        </p:nvGraphicFramePr>
        <p:xfrm>
          <a:off x="3276600" y="152400"/>
          <a:ext cx="533400" cy="834887"/>
        </p:xfrm>
        <a:graphic>
          <a:graphicData uri="http://schemas.openxmlformats.org/presentationml/2006/ole">
            <mc:AlternateContent xmlns:mc="http://schemas.openxmlformats.org/markup-compatibility/2006">
              <mc:Choice xmlns:v="urn:schemas-microsoft-com:vml" Requires="v">
                <p:oleObj spid="_x0000_s158879" name="Equation" r:id="rId7" imgW="291960" imgH="457200" progId="Equation.DSMT4">
                  <p:embed/>
                </p:oleObj>
              </mc:Choice>
              <mc:Fallback>
                <p:oleObj name="Equation" r:id="rId7" imgW="291960" imgH="457200" progId="Equation.DSMT4">
                  <p:embed/>
                  <p:pic>
                    <p:nvPicPr>
                      <p:cNvPr id="0" name="Picture 15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6600" y="152400"/>
                        <a:ext cx="533400" cy="834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1523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Expenditure Minimization</a:t>
            </a:r>
            <a:endParaRPr lang="en-US" dirty="0"/>
          </a:p>
        </p:txBody>
      </p:sp>
      <p:sp>
        <p:nvSpPr>
          <p:cNvPr id="3" name="Content Placeholder 2"/>
          <p:cNvSpPr>
            <a:spLocks noGrp="1"/>
          </p:cNvSpPr>
          <p:nvPr>
            <p:ph idx="1"/>
          </p:nvPr>
        </p:nvSpPr>
        <p:spPr>
          <a:xfrm>
            <a:off x="381000" y="1143000"/>
            <a:ext cx="8229600" cy="4602163"/>
          </a:xfrm>
        </p:spPr>
        <p:txBody>
          <a:bodyPr/>
          <a:lstStyle/>
          <a:p>
            <a:r>
              <a:rPr lang="en-US" dirty="0" smtClean="0"/>
              <a:t>Comparative Statics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975724642"/>
              </p:ext>
            </p:extLst>
          </p:nvPr>
        </p:nvGraphicFramePr>
        <p:xfrm>
          <a:off x="619125" y="1828800"/>
          <a:ext cx="7831138" cy="4508500"/>
        </p:xfrm>
        <a:graphic>
          <a:graphicData uri="http://schemas.openxmlformats.org/presentationml/2006/ole">
            <mc:AlternateContent xmlns:mc="http://schemas.openxmlformats.org/markup-compatibility/2006">
              <mc:Choice xmlns:v="urn:schemas-microsoft-com:vml" Requires="v">
                <p:oleObj spid="_x0000_s159806" name="Equation" r:id="rId3" imgW="7391160" imgH="4267080" progId="Equation.DSMT4">
                  <p:embed/>
                </p:oleObj>
              </mc:Choice>
              <mc:Fallback>
                <p:oleObj name="Equation" r:id="rId3" imgW="7391160" imgH="4267080" progId="Equation.DSMT4">
                  <p:embed/>
                  <p:pic>
                    <p:nvPicPr>
                      <p:cNvPr id="0"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 y="1828800"/>
                        <a:ext cx="7831138" cy="450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74175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smtClean="0">
            <a:latin typeface="Calibri" panose="020F0502020204030204" pitchFamily="34" charset="0"/>
            <a:cs typeface="Times New Roman"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31009</TotalTime>
  <Words>1328</Words>
  <Application>Microsoft Office PowerPoint</Application>
  <PresentationFormat>On-screen Show (4:3)</PresentationFormat>
  <Paragraphs>256</Paragraphs>
  <Slides>34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 Theme</vt:lpstr>
      <vt:lpstr>Equation</vt:lpstr>
      <vt:lpstr>Expenditure Minimization</vt:lpstr>
      <vt:lpstr>Expenditure Minimization</vt:lpstr>
      <vt:lpstr>Expenditure Minimization: SOC</vt:lpstr>
      <vt:lpstr>Expenditure Minimization: SOC</vt:lpstr>
      <vt:lpstr>Expenditure Minimization</vt:lpstr>
      <vt:lpstr>Expenditure Minimization</vt:lpstr>
      <vt:lpstr>Interpreting μ: Envelope Result</vt:lpstr>
      <vt:lpstr>Finding   : Envelope Result</vt:lpstr>
      <vt:lpstr>Expenditure Minimization</vt:lpstr>
      <vt:lpstr>Comparative Statics</vt:lpstr>
      <vt:lpstr>Comparative Statics: Effect of a change in px Put in Matrix Notation</vt:lpstr>
      <vt:lpstr>Expenditure Minimization: Example</vt:lpstr>
      <vt:lpstr>Expenditure Minimization</vt:lpstr>
      <vt:lpstr>Expenditure Minimization</vt:lpstr>
      <vt:lpstr>Properties of Expenditure Functions</vt:lpstr>
      <vt:lpstr>Concavity of Expenditure Function</vt:lpstr>
      <vt:lpstr>Max and Min Relationships</vt:lpstr>
      <vt:lpstr>Shephards Lemma and Roy’s Identity</vt:lpstr>
      <vt:lpstr>Envelope Theorem</vt:lpstr>
      <vt:lpstr>Envelope Theorem</vt:lpstr>
      <vt:lpstr>This is the basis for…</vt:lpstr>
      <vt:lpstr>Roy’s Identity: Envelope Theorem 1</vt:lpstr>
      <vt:lpstr>PowerPoint Presentation</vt:lpstr>
      <vt:lpstr>Envelope Theorem and Roy’s Identity</vt:lpstr>
      <vt:lpstr>Shephard’s Lemma: Envelope Theorem 1</vt:lpstr>
      <vt:lpstr>Shephard’s Lemma: Envelope Theorem 2</vt:lpstr>
      <vt:lpstr>Shephard’s Lemma</vt:lpstr>
      <vt:lpstr>The Relationships</vt:lpstr>
      <vt:lpstr>The Relationships</vt:lpstr>
      <vt:lpstr>Ordinary (Marshallian) Demand</vt:lpstr>
      <vt:lpstr>Compensated (Hicksian) Demand</vt:lpstr>
      <vt:lpstr>Ordinary (Marshallian) Demand</vt:lpstr>
      <vt:lpstr>Compensated (Hicksian) Demand</vt:lpstr>
      <vt:lpstr>Ordinary and Compensated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Utility Maximization</dc:title>
  <dc:creator>Jeffrey</dc:creator>
  <cp:lastModifiedBy>Jeffrey</cp:lastModifiedBy>
  <cp:revision>176</cp:revision>
  <cp:lastPrinted>2013-02-09T01:17:18Z</cp:lastPrinted>
  <dcterms:created xsi:type="dcterms:W3CDTF">2013-02-03T16:22:15Z</dcterms:created>
  <dcterms:modified xsi:type="dcterms:W3CDTF">2014-06-12T09:48:31Z</dcterms:modified>
</cp:coreProperties>
</file>